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34" r:id="rId1"/>
  </p:sldMasterIdLst>
  <p:notesMasterIdLst>
    <p:notesMasterId r:id="rId17"/>
  </p:notesMasterIdLst>
  <p:handoutMasterIdLst>
    <p:handoutMasterId r:id="rId18"/>
  </p:handoutMasterIdLst>
  <p:sldIdLst>
    <p:sldId id="256" r:id="rId2"/>
    <p:sldId id="361" r:id="rId3"/>
    <p:sldId id="362" r:id="rId4"/>
    <p:sldId id="363" r:id="rId5"/>
    <p:sldId id="352" r:id="rId6"/>
    <p:sldId id="336" r:id="rId7"/>
    <p:sldId id="358" r:id="rId8"/>
    <p:sldId id="332" r:id="rId9"/>
    <p:sldId id="359" r:id="rId10"/>
    <p:sldId id="344" r:id="rId11"/>
    <p:sldId id="329" r:id="rId12"/>
    <p:sldId id="334" r:id="rId13"/>
    <p:sldId id="364" r:id="rId14"/>
    <p:sldId id="360" r:id="rId15"/>
    <p:sldId id="291" r:id="rId16"/>
  </p:sldIdLst>
  <p:sldSz cx="9144000" cy="6858000" type="screen4x3"/>
  <p:notesSz cx="6669088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BD5F"/>
    <a:srgbClr val="5070CC"/>
    <a:srgbClr val="DC6540"/>
    <a:srgbClr val="2B4795"/>
    <a:srgbClr val="EF6011"/>
    <a:srgbClr val="E60000"/>
    <a:srgbClr val="008A3E"/>
    <a:srgbClr val="69958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167" autoAdjust="0"/>
  </p:normalViewPr>
  <p:slideViewPr>
    <p:cSldViewPr>
      <p:cViewPr varScale="1">
        <p:scale>
          <a:sx n="79" d="100"/>
          <a:sy n="79" d="100"/>
        </p:scale>
        <p:origin x="-16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notesViewPr>
    <p:cSldViewPr>
      <p:cViewPr varScale="1">
        <p:scale>
          <a:sx n="67" d="100"/>
          <a:sy n="67" d="100"/>
        </p:scale>
        <p:origin x="-3264" y="-96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70FC55-F8B1-46BB-91C3-BC7B6A41B7D6}" type="datetimeFigureOut">
              <a:rPr lang="th-TH"/>
              <a:pPr>
                <a:defRPr/>
              </a:pPr>
              <a:t>11/11/57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591812-8CD6-4B6D-9D10-0021E9D8F89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Header Placeholder 3174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Date Placeholder 31746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3174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61" name="Notes Placeholder 32666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Footer Placeholder 3174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6663" name="Slide Number Placeholder 32666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1E6AFE-DA32-4CE2-A560-CCF5A93638E0}" type="slidenum">
              <a:rPr lang="en-US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07F68982-02C0-40DE-88E8-7A38A56962DD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0569F01-A3C8-43A1-A52B-4E817657C99E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32A3B62-C5AA-4028-A040-DF1F03CA4579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A923B6D-B356-4F47-A101-15E25A5DC7C9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1C319BD-8B8E-4C86-9098-8C51CCDD9DE2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15F976B-0B08-46C1-8567-96FE1BC480EE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7F8A8F7-D2D1-433A-AB39-83B252D4F1AA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ทางเลือกสังคม: สู่กระบวนทัศน์ใหม่แห่งการร่วมมือกัน</a:t>
            </a:r>
            <a:endParaRPr lang="th-TH" altLang="en-US" smtClean="0">
              <a:latin typeface="Arial" charset="0"/>
              <a:cs typeface="Arial" charset="0"/>
            </a:endParaRPr>
          </a:p>
        </p:txBody>
      </p:sp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EE31513-3C90-40FD-9E5D-FAC393894DA4}" type="slidenum">
              <a:rPr lang="en-US" altLang="en-US" smtClean="0">
                <a:latin typeface="Arial" charset="0"/>
                <a:cs typeface="Arial" charset="0"/>
              </a:rPr>
              <a:pPr/>
              <a:t>2</a:t>
            </a:fld>
            <a:endParaRPr lang="th-TH" altLang="en-US" smtClean="0">
              <a:latin typeface="Arial" charset="0"/>
              <a:cs typeface="Arial" charset="0"/>
            </a:endParaRPr>
          </a:p>
        </p:txBody>
      </p:sp>
      <p:sp>
        <p:nvSpPr>
          <p:cNvPr id="204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</p:spPr>
        <p:txBody>
          <a:bodyPr lIns="94822" tIns="47411" rIns="94822" bIns="47411"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2" tIns="47411" rIns="94822" bIns="47411" anchor="b"/>
          <a:lstStyle/>
          <a:p>
            <a:pPr algn="r" defTabSz="947738"/>
            <a:fld id="{3C4D6BC6-8FF0-4F1C-9188-84B3C20FF381}" type="slidenum">
              <a:rPr lang="en-US" altLang="en-US" sz="1200"/>
              <a:pPr algn="r" defTabSz="947738"/>
              <a:t>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2253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ทางเลือกสังคม: สู่กระบวนทัศน์ใหม่แห่งการร่วมมือกัน</a:t>
            </a:r>
            <a:endParaRPr lang="th-TH" smtClean="0">
              <a:latin typeface="Arial" charset="0"/>
              <a:cs typeface="Arial" charset="0"/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8801223C-79FD-4DF0-92E7-F7EECC969201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th-TH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72D93CA-E747-4CF7-99A0-5DDA682B699B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4578" name="Rectangle 32769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9525" cap="flat">
            <a:headEnd type="none" w="med" len="med"/>
            <a:tailEnd type="none" w="med" len="med"/>
          </a:ln>
        </p:spPr>
      </p:sp>
      <p:sp>
        <p:nvSpPr>
          <p:cNvPr id="24579" name="Rectangle 3277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AEEE2D2-DD95-4BE3-9C2A-96726AA267F2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A2214530-52F1-4BE2-9B7F-DEAA889F9FCA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4E8322D-B9E9-4D0E-A2B0-76C9D1595152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3C6A1AE-55CF-4D41-A723-E95522E258B8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002B868-5020-4D94-8743-2AAFA95D6982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mtClean="0"/>
              <a:t>Click to edit Master subtitle style</a:t>
            </a:r>
            <a:endParaRPr lang="th-T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F4F85A-8A6B-48B6-87D1-81D0C682C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200">
                <a:latin typeface="TH SarabunPSK" pitchFamily="34" charset="-34"/>
                <a:cs typeface="TH SarabunPSK" pitchFamily="34" charset="-34"/>
              </a:defRPr>
            </a:lvl1pPr>
            <a:lvl2pPr>
              <a:defRPr sz="2800">
                <a:latin typeface="TH SarabunPSK" pitchFamily="34" charset="-34"/>
                <a:cs typeface="TH SarabunPSK" pitchFamily="34" charset="-34"/>
              </a:defRPr>
            </a:lvl2pPr>
            <a:lvl3pPr>
              <a:defRPr sz="2400">
                <a:latin typeface="TH SarabunPSK" pitchFamily="34" charset="-34"/>
                <a:cs typeface="TH SarabunPSK" pitchFamily="34" charset="-34"/>
              </a:defRPr>
            </a:lvl3pPr>
            <a:lvl4pPr>
              <a:defRPr sz="2000">
                <a:latin typeface="TH SarabunPSK" pitchFamily="34" charset="-34"/>
                <a:cs typeface="TH SarabunPSK" pitchFamily="34" charset="-34"/>
              </a:defRPr>
            </a:lvl4pPr>
            <a:lvl5pPr>
              <a:defRPr sz="2000">
                <a:latin typeface="TH SarabunPSK" pitchFamily="34" charset="-34"/>
                <a:cs typeface="TH SarabunPSK" pitchFamily="34" charset="-3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9074-7443-4C99-8A10-4392D7D79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3038"/>
            <a:ext cx="2057400" cy="5953125"/>
          </a:xfrm>
        </p:spPr>
        <p:txBody>
          <a:bodyPr vert="eaVert"/>
          <a:lstStyle>
            <a:lvl1pPr>
              <a:defRPr sz="4800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3038"/>
            <a:ext cx="6019800" cy="5953125"/>
          </a:xfrm>
        </p:spPr>
        <p:txBody>
          <a:bodyPr vert="eaVert"/>
          <a:lstStyle>
            <a:lvl1pPr>
              <a:defRPr sz="3200">
                <a:latin typeface="TH SarabunPSK" pitchFamily="34" charset="-34"/>
                <a:cs typeface="TH SarabunPSK" pitchFamily="34" charset="-34"/>
              </a:defRPr>
            </a:lvl1pPr>
            <a:lvl2pPr>
              <a:defRPr sz="2800">
                <a:latin typeface="TH SarabunPSK" pitchFamily="34" charset="-34"/>
                <a:cs typeface="TH SarabunPSK" pitchFamily="34" charset="-34"/>
              </a:defRPr>
            </a:lvl2pPr>
            <a:lvl3pPr>
              <a:defRPr sz="2400">
                <a:latin typeface="TH SarabunPSK" pitchFamily="34" charset="-34"/>
                <a:cs typeface="TH SarabunPSK" pitchFamily="34" charset="-34"/>
              </a:defRPr>
            </a:lvl3pPr>
            <a:lvl4pPr>
              <a:defRPr sz="2000">
                <a:latin typeface="TH SarabunPSK" pitchFamily="34" charset="-34"/>
                <a:cs typeface="TH SarabunPSK" pitchFamily="34" charset="-34"/>
              </a:defRPr>
            </a:lvl4pPr>
            <a:lvl5pPr>
              <a:defRPr sz="2000">
                <a:latin typeface="TH SarabunPSK" pitchFamily="34" charset="-34"/>
                <a:cs typeface="TH SarabunPSK" pitchFamily="34" charset="-3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A24F-D190-45B1-B211-C9D253808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73038"/>
            <a:ext cx="8229600" cy="1143000"/>
          </a:xfrm>
        </p:spPr>
        <p:txBody>
          <a:bodyPr/>
          <a:lstStyle>
            <a:lvl1pPr>
              <a:defRPr sz="4800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300288"/>
          </a:xfrm>
        </p:spPr>
        <p:txBody>
          <a:bodyPr/>
          <a:lstStyle>
            <a:lvl1pPr>
              <a:defRPr sz="3200">
                <a:latin typeface="TH SarabunPSK" pitchFamily="34" charset="-34"/>
                <a:cs typeface="TH SarabunPSK" pitchFamily="34" charset="-34"/>
              </a:defRPr>
            </a:lvl1pPr>
            <a:lvl2pPr>
              <a:defRPr sz="2800">
                <a:latin typeface="TH SarabunPSK" pitchFamily="34" charset="-34"/>
                <a:cs typeface="TH SarabunPSK" pitchFamily="34" charset="-34"/>
              </a:defRPr>
            </a:lvl2pPr>
            <a:lvl3pPr>
              <a:defRPr sz="2400">
                <a:latin typeface="TH SarabunPSK" pitchFamily="34" charset="-34"/>
                <a:cs typeface="TH SarabunPSK" pitchFamily="34" charset="-34"/>
              </a:defRPr>
            </a:lvl3pPr>
            <a:lvl4pPr>
              <a:defRPr sz="2000">
                <a:latin typeface="TH SarabunPSK" pitchFamily="34" charset="-34"/>
                <a:cs typeface="TH SarabunPSK" pitchFamily="34" charset="-34"/>
              </a:defRPr>
            </a:lvl4pPr>
            <a:lvl5pPr>
              <a:defRPr sz="2000">
                <a:latin typeface="TH SarabunPSK" pitchFamily="34" charset="-34"/>
                <a:cs typeface="TH SarabunPSK" pitchFamily="34" charset="-3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0288"/>
          </a:xfrm>
        </p:spPr>
        <p:txBody>
          <a:bodyPr/>
          <a:lstStyle>
            <a:lvl1pPr>
              <a:defRPr sz="3200">
                <a:latin typeface="TH SarabunPSK" pitchFamily="34" charset="-34"/>
                <a:cs typeface="TH SarabunPSK" pitchFamily="34" charset="-34"/>
              </a:defRPr>
            </a:lvl1pPr>
            <a:lvl2pPr>
              <a:defRPr sz="2800">
                <a:latin typeface="TH SarabunPSK" pitchFamily="34" charset="-34"/>
                <a:cs typeface="TH SarabunPSK" pitchFamily="34" charset="-34"/>
              </a:defRPr>
            </a:lvl2pPr>
            <a:lvl3pPr>
              <a:defRPr sz="2400">
                <a:latin typeface="TH SarabunPSK" pitchFamily="34" charset="-34"/>
                <a:cs typeface="TH SarabunPSK" pitchFamily="34" charset="-34"/>
              </a:defRPr>
            </a:lvl3pPr>
            <a:lvl4pPr>
              <a:defRPr sz="2000">
                <a:latin typeface="TH SarabunPSK" pitchFamily="34" charset="-34"/>
                <a:cs typeface="TH SarabunPSK" pitchFamily="34" charset="-34"/>
              </a:defRPr>
            </a:lvl4pPr>
            <a:lvl5pPr>
              <a:defRPr sz="2000">
                <a:latin typeface="TH SarabunPSK" pitchFamily="34" charset="-34"/>
                <a:cs typeface="TH SarabunPSK" pitchFamily="34" charset="-3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24288"/>
            <a:ext cx="4038600" cy="2301875"/>
          </a:xfrm>
        </p:spPr>
        <p:txBody>
          <a:bodyPr/>
          <a:lstStyle>
            <a:lvl1pPr>
              <a:defRPr sz="3200">
                <a:latin typeface="TH SarabunPSK" pitchFamily="34" charset="-34"/>
                <a:cs typeface="TH SarabunPSK" pitchFamily="34" charset="-34"/>
              </a:defRPr>
            </a:lvl1pPr>
            <a:lvl2pPr>
              <a:defRPr sz="2800">
                <a:latin typeface="TH SarabunPSK" pitchFamily="34" charset="-34"/>
                <a:cs typeface="TH SarabunPSK" pitchFamily="34" charset="-34"/>
              </a:defRPr>
            </a:lvl2pPr>
            <a:lvl3pPr>
              <a:defRPr sz="2400">
                <a:latin typeface="TH SarabunPSK" pitchFamily="34" charset="-34"/>
                <a:cs typeface="TH SarabunPSK" pitchFamily="34" charset="-34"/>
              </a:defRPr>
            </a:lvl3pPr>
            <a:lvl4pPr>
              <a:defRPr sz="2000">
                <a:latin typeface="TH SarabunPSK" pitchFamily="34" charset="-34"/>
                <a:cs typeface="TH SarabunPSK" pitchFamily="34" charset="-34"/>
              </a:defRPr>
            </a:lvl4pPr>
            <a:lvl5pPr>
              <a:defRPr sz="2000">
                <a:latin typeface="TH SarabunPSK" pitchFamily="34" charset="-34"/>
                <a:cs typeface="TH SarabunPSK" pitchFamily="34" charset="-3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24288"/>
            <a:ext cx="4038600" cy="2301875"/>
          </a:xfrm>
        </p:spPr>
        <p:txBody>
          <a:bodyPr/>
          <a:lstStyle>
            <a:lvl1pPr>
              <a:defRPr sz="3200">
                <a:latin typeface="TH SarabunPSK" pitchFamily="34" charset="-34"/>
                <a:cs typeface="TH SarabunPSK" pitchFamily="34" charset="-34"/>
              </a:defRPr>
            </a:lvl1pPr>
            <a:lvl2pPr>
              <a:defRPr sz="2800">
                <a:latin typeface="TH SarabunPSK" pitchFamily="34" charset="-34"/>
                <a:cs typeface="TH SarabunPSK" pitchFamily="34" charset="-34"/>
              </a:defRPr>
            </a:lvl2pPr>
            <a:lvl3pPr>
              <a:defRPr sz="2400">
                <a:latin typeface="TH SarabunPSK" pitchFamily="34" charset="-34"/>
                <a:cs typeface="TH SarabunPSK" pitchFamily="34" charset="-34"/>
              </a:defRPr>
            </a:lvl3pPr>
            <a:lvl4pPr>
              <a:defRPr sz="2000">
                <a:latin typeface="TH SarabunPSK" pitchFamily="34" charset="-34"/>
                <a:cs typeface="TH SarabunPSK" pitchFamily="34" charset="-34"/>
              </a:defRPr>
            </a:lvl4pPr>
            <a:lvl5pPr>
              <a:defRPr sz="2000">
                <a:latin typeface="TH SarabunPSK" pitchFamily="34" charset="-34"/>
                <a:cs typeface="TH SarabunPSK" pitchFamily="34" charset="-3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3DE-4EF7-43AA-BFFA-5414D52FA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365B-6AA3-4D0F-A856-BFD5C804A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22C34-E1CF-4001-90E8-A76EDF214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800" b="1" cap="all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3200">
                <a:latin typeface="TH SarabunPSK" pitchFamily="34" charset="-34"/>
                <a:cs typeface="TH SarabunPSK" pitchFamily="34" charset="-34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12FBD-FA3A-4238-9C03-236C76C5A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3200">
                <a:latin typeface="TH SarabunPSK" pitchFamily="34" charset="-34"/>
                <a:cs typeface="TH SarabunPSK" pitchFamily="34" charset="-34"/>
              </a:defRPr>
            </a:lvl1pPr>
            <a:lvl2pPr>
              <a:defRPr sz="2800">
                <a:latin typeface="TH SarabunPSK" pitchFamily="34" charset="-34"/>
                <a:cs typeface="TH SarabunPSK" pitchFamily="34" charset="-34"/>
              </a:defRPr>
            </a:lvl2pPr>
            <a:lvl3pPr>
              <a:defRPr sz="2400">
                <a:latin typeface="TH SarabunPSK" pitchFamily="34" charset="-34"/>
                <a:cs typeface="TH SarabunPSK" pitchFamily="34" charset="-34"/>
              </a:defRPr>
            </a:lvl3pPr>
            <a:lvl4pPr>
              <a:defRPr sz="2000">
                <a:latin typeface="TH SarabunPSK" pitchFamily="34" charset="-34"/>
                <a:cs typeface="TH SarabunPSK" pitchFamily="34" charset="-34"/>
              </a:defRPr>
            </a:lvl4pPr>
            <a:lvl5pPr>
              <a:defRPr sz="2000">
                <a:latin typeface="TH SarabunPSK" pitchFamily="34" charset="-34"/>
                <a:cs typeface="TH SarabunPSK" pitchFamily="34" charset="-3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3200">
                <a:latin typeface="TH SarabunPSK" pitchFamily="34" charset="-34"/>
                <a:cs typeface="TH SarabunPSK" pitchFamily="34" charset="-34"/>
              </a:defRPr>
            </a:lvl1pPr>
            <a:lvl2pPr>
              <a:defRPr sz="2800">
                <a:latin typeface="TH SarabunPSK" pitchFamily="34" charset="-34"/>
                <a:cs typeface="TH SarabunPSK" pitchFamily="34" charset="-34"/>
              </a:defRPr>
            </a:lvl2pPr>
            <a:lvl3pPr>
              <a:defRPr sz="2400">
                <a:latin typeface="TH SarabunPSK" pitchFamily="34" charset="-34"/>
                <a:cs typeface="TH SarabunPSK" pitchFamily="34" charset="-34"/>
              </a:defRPr>
            </a:lvl3pPr>
            <a:lvl4pPr>
              <a:defRPr sz="2000">
                <a:latin typeface="TH SarabunPSK" pitchFamily="34" charset="-34"/>
                <a:cs typeface="TH SarabunPSK" pitchFamily="34" charset="-34"/>
              </a:defRPr>
            </a:lvl4pPr>
            <a:lvl5pPr>
              <a:defRPr sz="2000">
                <a:latin typeface="TH SarabunPSK" pitchFamily="34" charset="-34"/>
                <a:cs typeface="TH SarabunPSK" pitchFamily="34" charset="-3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ACAA-8AE3-45AA-B422-A024B0EFD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400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latin typeface="TH SarabunPSK" pitchFamily="34" charset="-34"/>
                <a:cs typeface="TH SarabunPSK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>
                <a:latin typeface="TH SarabunPSK" pitchFamily="34" charset="-34"/>
                <a:cs typeface="TH SarabunPSK" pitchFamily="34" charset="-34"/>
              </a:defRPr>
            </a:lvl1pPr>
            <a:lvl2pPr>
              <a:defRPr sz="2400">
                <a:latin typeface="TH SarabunPSK" pitchFamily="34" charset="-34"/>
                <a:cs typeface="TH SarabunPSK" pitchFamily="34" charset="-34"/>
              </a:defRPr>
            </a:lvl2pPr>
            <a:lvl3pPr>
              <a:defRPr sz="2000">
                <a:latin typeface="TH SarabunPSK" pitchFamily="34" charset="-34"/>
                <a:cs typeface="TH SarabunPSK" pitchFamily="34" charset="-34"/>
              </a:defRPr>
            </a:lvl3pPr>
            <a:lvl4pPr>
              <a:defRPr sz="1800">
                <a:latin typeface="TH SarabunPSK" pitchFamily="34" charset="-34"/>
                <a:cs typeface="TH SarabunPSK" pitchFamily="34" charset="-34"/>
              </a:defRPr>
            </a:lvl4pPr>
            <a:lvl5pPr>
              <a:defRPr sz="1800">
                <a:latin typeface="TH SarabunPSK" pitchFamily="34" charset="-34"/>
                <a:cs typeface="TH SarabunPSK" pitchFamily="34" charset="-34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latin typeface="TH SarabunPSK" pitchFamily="34" charset="-34"/>
                <a:cs typeface="TH SarabunPSK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800">
                <a:latin typeface="TH SarabunPSK" pitchFamily="34" charset="-34"/>
                <a:cs typeface="TH SarabunPSK" pitchFamily="34" charset="-34"/>
              </a:defRPr>
            </a:lvl1pPr>
            <a:lvl2pPr>
              <a:defRPr sz="2400">
                <a:latin typeface="TH SarabunPSK" pitchFamily="34" charset="-34"/>
                <a:cs typeface="TH SarabunPSK" pitchFamily="34" charset="-34"/>
              </a:defRPr>
            </a:lvl2pPr>
            <a:lvl3pPr>
              <a:defRPr sz="2000">
                <a:latin typeface="TH SarabunPSK" pitchFamily="34" charset="-34"/>
                <a:cs typeface="TH SarabunPSK" pitchFamily="34" charset="-34"/>
              </a:defRPr>
            </a:lvl3pPr>
            <a:lvl4pPr>
              <a:defRPr sz="1800">
                <a:latin typeface="TH SarabunPSK" pitchFamily="34" charset="-34"/>
                <a:cs typeface="TH SarabunPSK" pitchFamily="34" charset="-34"/>
              </a:defRPr>
            </a:lvl4pPr>
            <a:lvl5pPr>
              <a:defRPr sz="1800">
                <a:latin typeface="TH SarabunPSK" pitchFamily="34" charset="-34"/>
                <a:cs typeface="TH SarabunPSK" pitchFamily="34" charset="-34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B388-B584-4A89-BBE3-6C4700BC9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134B7-A7BE-43B6-8726-475D169B2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613CC-C524-4281-BE62-CBF4BDBFF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600">
                <a:latin typeface="TH SarabunPSK" pitchFamily="34" charset="-34"/>
                <a:cs typeface="TH SarabunPSK" pitchFamily="34" charset="-34"/>
              </a:defRPr>
            </a:lvl1pPr>
            <a:lvl2pPr>
              <a:defRPr sz="3200">
                <a:latin typeface="TH SarabunPSK" pitchFamily="34" charset="-34"/>
                <a:cs typeface="TH SarabunPSK" pitchFamily="34" charset="-34"/>
              </a:defRPr>
            </a:lvl2pPr>
            <a:lvl3pPr>
              <a:defRPr sz="2800">
                <a:latin typeface="TH SarabunPSK" pitchFamily="34" charset="-34"/>
                <a:cs typeface="TH SarabunPSK" pitchFamily="34" charset="-34"/>
              </a:defRPr>
            </a:lvl3pPr>
            <a:lvl4pPr>
              <a:defRPr sz="2400">
                <a:latin typeface="TH SarabunPSK" pitchFamily="34" charset="-34"/>
                <a:cs typeface="TH SarabunPSK" pitchFamily="34" charset="-34"/>
              </a:defRPr>
            </a:lvl4pPr>
            <a:lvl5pPr>
              <a:defRPr sz="2400">
                <a:latin typeface="TH SarabunPSK" pitchFamily="34" charset="-34"/>
                <a:cs typeface="TH SarabunPSK" pitchFamily="34" charset="-34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>
                <a:latin typeface="TH SarabunPSK" pitchFamily="34" charset="-34"/>
                <a:cs typeface="TH SarabunPSK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CC5E3-F7A6-4487-B082-5C7796B1B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600">
                <a:latin typeface="TH SarabunPSK" pitchFamily="34" charset="-34"/>
                <a:cs typeface="TH SarabunPSK" pitchFamily="34" charset="-3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>
                <a:latin typeface="TH SarabunPSK" pitchFamily="34" charset="-34"/>
                <a:cs typeface="TH SarabunPSK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3CAA2-A3BE-4B63-A258-4134AAA68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3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th-TH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th-TH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4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smtClean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6850498-B09D-414A-BA66-B7597AE1A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1130300"/>
            <a:ext cx="822960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9263" y="6400800"/>
            <a:ext cx="9017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7" r:id="rId2"/>
    <p:sldLayoutId id="2147484346" r:id="rId3"/>
    <p:sldLayoutId id="2147484345" r:id="rId4"/>
    <p:sldLayoutId id="2147484344" r:id="rId5"/>
    <p:sldLayoutId id="2147484343" r:id="rId6"/>
    <p:sldLayoutId id="2147484342" r:id="rId7"/>
    <p:sldLayoutId id="2147484341" r:id="rId8"/>
    <p:sldLayoutId id="2147484340" r:id="rId9"/>
    <p:sldLayoutId id="2147484339" r:id="rId10"/>
    <p:sldLayoutId id="2147484338" r:id="rId11"/>
    <p:sldLayoutId id="2147484337" r:id="rId12"/>
    <p:sldLayoutId id="2147484336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TH SarabunPSK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H SarabunPSK" pitchFamily="34" charset="-34"/>
          <a:ea typeface="TH SarabunPSK"/>
          <a:cs typeface="TH SarabunPSK" pitchFamily="34" charset="-34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H SarabunPSK" pitchFamily="34" charset="-34"/>
          <a:ea typeface="TH SarabunPSK"/>
          <a:cs typeface="TH SarabunPSK" pitchFamily="34" charset="-34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H SarabunPSK" pitchFamily="34" charset="-34"/>
          <a:ea typeface="TH SarabunPSK"/>
          <a:cs typeface="TH SarabunPSK" pitchFamily="34" charset="-34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H SarabunPSK" pitchFamily="34" charset="-34"/>
          <a:ea typeface="TH SarabunPSK"/>
          <a:cs typeface="TH SarabunPSK" pitchFamily="34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TH SarabunPSK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TH SarabunPSK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H SarabunPSK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TH SarabunPSK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TH SarabunPSK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forest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alforest.com/knowledge/trashfish-research-au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49F696-4ED2-47DF-98C9-0316570E381D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312738" y="476250"/>
            <a:ext cx="8569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60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4800" b="1" kern="0" dirty="0" smtClean="0">
                <a:solidFill>
                  <a:schemeClr val="accent1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Summary of Research </a:t>
            </a:r>
            <a:endParaRPr lang="th-TH" sz="4800" b="1" kern="0" dirty="0" smtClean="0">
              <a:solidFill>
                <a:schemeClr val="accent1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defRPr/>
            </a:pPr>
            <a:r>
              <a:rPr lang="th-TH" sz="4000" b="1" kern="0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“</a:t>
            </a:r>
            <a:r>
              <a:rPr lang="en-US" sz="4000" b="1" kern="0" dirty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Mapping Shrimp Feed Supply Chain in </a:t>
            </a:r>
            <a:r>
              <a:rPr lang="en-US" sz="4000" b="1" kern="0" dirty="0" err="1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Songkhla</a:t>
            </a:r>
            <a:r>
              <a:rPr lang="en-US" sz="4000" b="1" kern="0" dirty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 Province to Facilitate Feed Dialogue</a:t>
            </a:r>
            <a:r>
              <a:rPr lang="th-TH" sz="4000" b="1" kern="0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”</a:t>
            </a:r>
            <a:endParaRPr lang="en-US" sz="3200" b="1" kern="0" dirty="0" smtClean="0">
              <a:solidFill>
                <a:schemeClr val="accent1">
                  <a:lumMod val="2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defRPr/>
            </a:pPr>
            <a:r>
              <a:rPr lang="en-US" sz="3200" b="1" i="1" kern="0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Submitted to Oxfam Thailand in March 2014</a:t>
            </a:r>
            <a:endParaRPr lang="en-US" sz="3200" b="1" i="1" kern="0" dirty="0">
              <a:solidFill>
                <a:schemeClr val="accent1">
                  <a:lumMod val="2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defRPr/>
            </a:pPr>
            <a:endParaRPr lang="th-TH" sz="3200" b="1" kern="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350838" y="3357563"/>
            <a:ext cx="8353425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60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4000" b="1" kern="0" dirty="0" smtClean="0">
                <a:solidFill>
                  <a:schemeClr val="accent1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30 July 2014</a:t>
            </a:r>
          </a:p>
          <a:p>
            <a:pPr>
              <a:defRPr/>
            </a:pPr>
            <a:r>
              <a:rPr lang="en-US" sz="2800" b="1" kern="0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Lead Researcher: </a:t>
            </a:r>
            <a:r>
              <a:rPr lang="en-US" sz="2800" b="1" kern="0" dirty="0" err="1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Sarinee</a:t>
            </a:r>
            <a:r>
              <a:rPr lang="en-US" sz="2800" b="1" kern="0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kern="0" dirty="0" err="1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Achavanuntakul</a:t>
            </a:r>
            <a:r>
              <a:rPr lang="en-US" sz="2800" b="1" kern="0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, Sal Forest Co. Ltd.</a:t>
            </a:r>
            <a:endParaRPr lang="th-TH" sz="2800" b="1" kern="0" dirty="0" smtClean="0">
              <a:solidFill>
                <a:schemeClr val="accent1">
                  <a:lumMod val="2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defRPr/>
            </a:pPr>
            <a:r>
              <a:rPr lang="en-US" sz="2800" b="1" kern="0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Research Team: James True, </a:t>
            </a:r>
            <a:r>
              <a:rPr lang="en-US" sz="2800" b="1" kern="0" dirty="0" err="1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Srisakul</a:t>
            </a:r>
            <a:r>
              <a:rPr lang="en-US" sz="2800" b="1" kern="0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kern="0" dirty="0" err="1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Piromwarakorn</a:t>
            </a:r>
            <a:r>
              <a:rPr lang="en-US" sz="2800" b="1" kern="0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  <a:p>
            <a:pPr>
              <a:defRPr/>
            </a:pPr>
            <a:r>
              <a:rPr lang="en-US" sz="2800" b="1" kern="0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Prince of </a:t>
            </a:r>
            <a:r>
              <a:rPr lang="en-US" sz="2800" b="1" kern="0" dirty="0" err="1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Songkhla</a:t>
            </a:r>
            <a:r>
              <a:rPr lang="en-US" sz="2800" b="1" kern="0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 University</a:t>
            </a:r>
            <a:endParaRPr lang="th-TH" sz="2800" b="1" kern="0" dirty="0" smtClean="0">
              <a:solidFill>
                <a:schemeClr val="accent1">
                  <a:lumMod val="2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defRPr/>
            </a:pPr>
            <a:r>
              <a:rPr lang="en-US" sz="2800" b="1" kern="0" dirty="0" err="1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Pattraporn</a:t>
            </a:r>
            <a:r>
              <a:rPr lang="en-US" sz="2800" b="1" kern="0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kern="0" dirty="0" err="1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Yamla</a:t>
            </a:r>
            <a:r>
              <a:rPr lang="en-US" sz="2800" b="1" kern="0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-Or, </a:t>
            </a:r>
            <a:r>
              <a:rPr lang="en-US" sz="2800" b="1" kern="0" dirty="0" err="1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Koranis</a:t>
            </a:r>
            <a:r>
              <a:rPr lang="en-US" sz="2800" b="1" kern="0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kern="0" dirty="0" err="1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Tanangsnakool</a:t>
            </a:r>
            <a:r>
              <a:rPr lang="en-US" sz="2800" b="1" kern="0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, </a:t>
            </a:r>
            <a:r>
              <a:rPr lang="en-US" sz="2800" b="1" kern="0" dirty="0" err="1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Sasiwimon</a:t>
            </a:r>
            <a:r>
              <a:rPr lang="en-US" sz="2800" b="1" kern="0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kern="0" dirty="0" err="1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Klongakkara</a:t>
            </a:r>
            <a:endParaRPr lang="th-TH" sz="2800" b="1" kern="0" dirty="0" smtClean="0">
              <a:solidFill>
                <a:schemeClr val="accent1">
                  <a:lumMod val="2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defRPr/>
            </a:pPr>
            <a:r>
              <a:rPr lang="en-US" sz="2800" b="1" kern="0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Sal Forest Ltd. : www.salforest.com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D65417-0A6E-439B-8087-B19F447A4FC7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468313" y="333375"/>
            <a:ext cx="8229600" cy="735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Shortcomings of Thai fisheries law &amp; draft new law</a:t>
            </a:r>
            <a:endParaRPr lang="th-TH" sz="4000" b="1" kern="0" dirty="0">
              <a:solidFill>
                <a:schemeClr val="tx2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68313" y="1268413"/>
            <a:ext cx="84582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Shortcomings of Thai Fisheries Act, 1947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3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Fishing area is not clearly identified</a:t>
            </a:r>
            <a:endParaRPr lang="th-TH" sz="3000" b="1" dirty="0" smtClean="0">
              <a:latin typeface="Cordia New" pitchFamily="34" charset="-34"/>
              <a:cs typeface="Cordia New" panose="020B0304020202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3000" b="1" dirty="0" smtClean="0">
                <a:latin typeface="Cordia New" pitchFamily="34" charset="-34"/>
                <a:cs typeface="Cordia New" panose="020B0304020202020204" pitchFamily="34" charset="-34"/>
              </a:rPr>
              <a:t>Inappropriate fishing gears and practices (e.g. small mesh size) are not illegal</a:t>
            </a:r>
            <a:endParaRPr lang="th-TH" sz="3000" b="1" dirty="0" smtClean="0">
              <a:latin typeface="Cordia New" pitchFamily="34" charset="-34"/>
              <a:cs typeface="Cordia New" panose="020B0304020202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3000" b="1" dirty="0" smtClean="0">
                <a:latin typeface="Cordia New" pitchFamily="34" charset="-34"/>
                <a:cs typeface="Cordia New" panose="020B0304020202020204" pitchFamily="34" charset="-34"/>
              </a:rPr>
              <a:t>Violators must be “caught in the act”</a:t>
            </a:r>
            <a:endParaRPr lang="th-TH" sz="3000" b="1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Draft of the new fisheries act</a:t>
            </a:r>
            <a:endParaRPr lang="th-TH" sz="3200" b="1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3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To effectively and efficiently respond to present fishing activities</a:t>
            </a:r>
            <a:endParaRPr lang="th-TH" sz="30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3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Clearer demarcation of fishing grounds and defined authority to mandate type, number, size, and components of fishing gears should help make damaging practices illegal</a:t>
            </a:r>
            <a:endParaRPr lang="th-TH" sz="3000" b="1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th-TH" sz="3000" b="1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th-TH" sz="3000" b="1" kern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FontTx/>
              <a:buNone/>
              <a:defRPr/>
            </a:pPr>
            <a:endParaRPr lang="th-TH" sz="3000" b="1" kern="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B387E5-0DAD-4833-89BF-EA40D62D9E4F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468313" y="333375"/>
            <a:ext cx="8229600" cy="735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Many Thai companies subscribe to int’l standards</a:t>
            </a:r>
            <a:endParaRPr lang="th-TH" sz="4000" b="1" kern="0" dirty="0">
              <a:solidFill>
                <a:schemeClr val="tx2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450850" y="1200150"/>
            <a:ext cx="82470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900" b="1">
                <a:latin typeface="Cordia New" pitchFamily="34" charset="-34"/>
                <a:cs typeface="Cordia New" pitchFamily="34" charset="-34"/>
              </a:rPr>
              <a:t>6 most popular international standards and certified Thai companies (as of February, 2014)</a:t>
            </a:r>
          </a:p>
        </p:txBody>
      </p:sp>
      <p:grpSp>
        <p:nvGrpSpPr>
          <p:cNvPr id="37892" name="Group 13"/>
          <p:cNvGrpSpPr>
            <a:grpSpLocks/>
          </p:cNvGrpSpPr>
          <p:nvPr/>
        </p:nvGrpSpPr>
        <p:grpSpPr bwMode="auto">
          <a:xfrm>
            <a:off x="485775" y="4672013"/>
            <a:ext cx="2379663" cy="1987550"/>
            <a:chOff x="6660886" y="490389"/>
            <a:chExt cx="758363" cy="5880474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6660886" y="490389"/>
              <a:ext cx="758363" cy="5880474"/>
            </a:xfrm>
            <a:prstGeom prst="roundRect">
              <a:avLst/>
            </a:prstGeom>
            <a:solidFill>
              <a:srgbClr val="92D050">
                <a:alpha val="51000"/>
              </a:srgbClr>
            </a:solidFill>
            <a:ln w="508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19063" indent="-119063" algn="ctr">
                <a:buFontTx/>
                <a:buChar char="•"/>
                <a:defRPr/>
              </a:pPr>
              <a:endParaRPr lang="th-TH" sz="2800">
                <a:latin typeface="Arial" pitchFamily="34" charset="0"/>
                <a:cs typeface="Tahom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63080" y="1091588"/>
              <a:ext cx="553974" cy="482367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 w="31750">
              <a:solidFill>
                <a:schemeClr val="accent5">
                  <a:alpha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IFFO RS</a:t>
              </a:r>
              <a:endParaRPr lang="th-TH" sz="2800" b="1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ctr">
                <a:defRPr/>
              </a:pPr>
              <a:r>
                <a:rPr lang="en-US" sz="24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CPF and T.C. Union </a:t>
              </a:r>
              <a:r>
                <a:rPr lang="en-US" sz="2400" b="1" dirty="0" err="1">
                  <a:latin typeface="Cordia New" panose="020B0304020202020204" pitchFamily="34" charset="-34"/>
                  <a:cs typeface="Cordia New" panose="020B0304020202020204" pitchFamily="34" charset="-34"/>
                </a:rPr>
                <a:t>Agrotech</a:t>
              </a:r>
              <a:r>
                <a:rPr lang="en-US" sz="24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are member</a:t>
              </a:r>
              <a:endParaRPr lang="th-TH" sz="2400" b="1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grpSp>
        <p:nvGrpSpPr>
          <p:cNvPr id="37893" name="Group 22"/>
          <p:cNvGrpSpPr>
            <a:grpSpLocks/>
          </p:cNvGrpSpPr>
          <p:nvPr/>
        </p:nvGrpSpPr>
        <p:grpSpPr bwMode="auto">
          <a:xfrm>
            <a:off x="2003425" y="4014788"/>
            <a:ext cx="1873250" cy="923925"/>
            <a:chOff x="6686810" y="1006251"/>
            <a:chExt cx="758363" cy="2734246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6686810" y="1006251"/>
              <a:ext cx="758363" cy="2734246"/>
            </a:xfrm>
            <a:prstGeom prst="roundRect">
              <a:avLst/>
            </a:prstGeom>
            <a:solidFill>
              <a:srgbClr val="92D050">
                <a:alpha val="51000"/>
              </a:srgbClr>
            </a:solidFill>
            <a:ln w="508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19063" indent="-119063" algn="ctr">
                <a:buFontTx/>
                <a:buChar char="•"/>
                <a:defRPr/>
              </a:pPr>
              <a:endParaRPr lang="th-TH" sz="2400">
                <a:latin typeface="Arial" pitchFamily="34" charset="0"/>
                <a:cs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75500" y="1645181"/>
              <a:ext cx="554633" cy="1550346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 w="31750">
              <a:solidFill>
                <a:schemeClr val="accent5">
                  <a:alpha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ASC</a:t>
              </a:r>
              <a:endParaRPr lang="th-TH" sz="2800" b="1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4955" y="2187305"/>
            <a:ext cx="3371518" cy="1429506"/>
            <a:chOff x="64950" y="2782949"/>
            <a:chExt cx="2520280" cy="719495"/>
          </a:xfrm>
          <a:solidFill>
            <a:srgbClr val="00B050">
              <a:alpha val="38000"/>
            </a:srgbClr>
          </a:solidFill>
        </p:grpSpPr>
        <p:sp>
          <p:nvSpPr>
            <p:cNvPr id="30" name="Rounded Rectangle 29"/>
            <p:cNvSpPr/>
            <p:nvPr/>
          </p:nvSpPr>
          <p:spPr bwMode="auto">
            <a:xfrm>
              <a:off x="64950" y="2782949"/>
              <a:ext cx="2520280" cy="719495"/>
            </a:xfrm>
            <a:prstGeom prst="roundRect">
              <a:avLst/>
            </a:prstGeom>
            <a:grpFill/>
            <a:ln w="508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19063" indent="-119063" algn="ctr">
                <a:buFontTx/>
                <a:buChar char="•"/>
                <a:defRPr/>
              </a:pPr>
              <a:endParaRPr lang="th-TH" sz="2400">
                <a:latin typeface="Arial" pitchFamily="34" charset="0"/>
                <a:cs typeface="Tahoma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3746" y="2895479"/>
              <a:ext cx="2222689" cy="48021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31750">
              <a:solidFill>
                <a:schemeClr val="accent5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No Thai company certified under these standards</a:t>
              </a:r>
              <a:endParaRPr lang="th-TH" sz="2800" b="1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grpSp>
        <p:nvGrpSpPr>
          <p:cNvPr id="37895" name="Group 4"/>
          <p:cNvGrpSpPr>
            <a:grpSpLocks/>
          </p:cNvGrpSpPr>
          <p:nvPr/>
        </p:nvGrpSpPr>
        <p:grpSpPr bwMode="auto">
          <a:xfrm>
            <a:off x="323850" y="3349625"/>
            <a:ext cx="1871663" cy="923925"/>
            <a:chOff x="6688188" y="964200"/>
            <a:chExt cx="758363" cy="273424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688188" y="964200"/>
              <a:ext cx="758363" cy="2734246"/>
            </a:xfrm>
            <a:prstGeom prst="roundRect">
              <a:avLst/>
            </a:prstGeom>
            <a:solidFill>
              <a:srgbClr val="92D050">
                <a:alpha val="51000"/>
              </a:srgbClr>
            </a:solidFill>
            <a:ln w="508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19063" indent="-119063" algn="ctr">
                <a:buFontTx/>
                <a:buChar char="•"/>
                <a:defRPr/>
              </a:pPr>
              <a:endParaRPr lang="th-TH" sz="3200">
                <a:latin typeface="Arial" pitchFamily="34" charset="0"/>
                <a:cs typeface="Tahom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75667" y="1645414"/>
              <a:ext cx="554460" cy="1550346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 w="31750">
              <a:solidFill>
                <a:schemeClr val="accent5">
                  <a:alpha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MSC</a:t>
              </a:r>
              <a:endParaRPr lang="th-TH" sz="2800" b="1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72051" y="1766057"/>
            <a:ext cx="3371518" cy="1429506"/>
            <a:chOff x="64950" y="2782949"/>
            <a:chExt cx="2520280" cy="719495"/>
          </a:xfrm>
          <a:solidFill>
            <a:srgbClr val="00B050">
              <a:alpha val="38000"/>
            </a:srgbClr>
          </a:solidFill>
        </p:grpSpPr>
        <p:sp>
          <p:nvSpPr>
            <p:cNvPr id="33" name="Rounded Rectangle 32"/>
            <p:cNvSpPr/>
            <p:nvPr/>
          </p:nvSpPr>
          <p:spPr bwMode="auto">
            <a:xfrm>
              <a:off x="64950" y="2782949"/>
              <a:ext cx="2520280" cy="719495"/>
            </a:xfrm>
            <a:prstGeom prst="roundRect">
              <a:avLst/>
            </a:prstGeom>
            <a:grpFill/>
            <a:ln w="508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19063" indent="-119063" algn="ctr">
                <a:buFontTx/>
                <a:buChar char="•"/>
                <a:defRPr/>
              </a:pPr>
              <a:endParaRPr lang="th-TH" sz="2400">
                <a:latin typeface="Arial" pitchFamily="34" charset="0"/>
                <a:cs typeface="Tahoma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3746" y="2895479"/>
              <a:ext cx="2222689" cy="48021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31750">
              <a:solidFill>
                <a:schemeClr val="accent5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Thai companies that have plants certified</a:t>
              </a:r>
              <a:endParaRPr lang="th-TH" sz="2800" b="1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grpSp>
        <p:nvGrpSpPr>
          <p:cNvPr id="37897" name="Group 8"/>
          <p:cNvGrpSpPr>
            <a:grpSpLocks/>
          </p:cNvGrpSpPr>
          <p:nvPr/>
        </p:nvGrpSpPr>
        <p:grpSpPr bwMode="auto">
          <a:xfrm>
            <a:off x="4335463" y="2835275"/>
            <a:ext cx="3108325" cy="2287588"/>
            <a:chOff x="9144000" y="2082481"/>
            <a:chExt cx="3107584" cy="2381966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9144000" y="2082481"/>
              <a:ext cx="3107584" cy="2381966"/>
            </a:xfrm>
            <a:prstGeom prst="roundRect">
              <a:avLst/>
            </a:prstGeom>
            <a:solidFill>
              <a:srgbClr val="92D050">
                <a:alpha val="51000"/>
              </a:srgbClr>
            </a:solidFill>
            <a:ln w="508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19063" indent="-119063" algn="ctr">
                <a:buFontTx/>
                <a:buChar char="•"/>
                <a:defRPr/>
              </a:pPr>
              <a:endParaRPr lang="th-TH" sz="2400">
                <a:latin typeface="Arial" pitchFamily="34" charset="0"/>
                <a:cs typeface="Tahom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275731" y="2218027"/>
              <a:ext cx="2748895" cy="2084427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 w="31750">
              <a:solidFill>
                <a:schemeClr val="accent5">
                  <a:alpha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Global G.A.P.</a:t>
              </a:r>
              <a:endParaRPr lang="th-TH" sz="2800" b="1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ctr">
                <a:defRPr/>
              </a:pPr>
              <a:r>
                <a:rPr lang="en-US" sz="24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As of Feb 2014, only CPF is certified. (</a:t>
              </a:r>
              <a:r>
                <a:rPr lang="en-US" sz="2400" b="1" dirty="0" err="1">
                  <a:latin typeface="Cordia New" panose="020B0304020202020204" pitchFamily="34" charset="-34"/>
                  <a:cs typeface="Cordia New" panose="020B0304020202020204" pitchFamily="34" charset="-34"/>
                </a:rPr>
                <a:t>Thaiunion</a:t>
              </a:r>
              <a:r>
                <a:rPr lang="en-US" sz="24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and </a:t>
              </a:r>
              <a:r>
                <a:rPr lang="en-US" sz="2400" b="1" dirty="0" err="1">
                  <a:latin typeface="Cordia New" panose="020B0304020202020204" pitchFamily="34" charset="-34"/>
                  <a:cs typeface="Cordia New" panose="020B0304020202020204" pitchFamily="34" charset="-34"/>
                </a:rPr>
                <a:t>Krungthai</a:t>
              </a:r>
              <a:r>
                <a:rPr lang="en-US" sz="24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certifications have expired in 2013.)</a:t>
              </a:r>
              <a:endParaRPr lang="th-TH" sz="2400" b="1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grpSp>
        <p:nvGrpSpPr>
          <p:cNvPr id="37898" name="Group 25"/>
          <p:cNvGrpSpPr>
            <a:grpSpLocks/>
          </p:cNvGrpSpPr>
          <p:nvPr/>
        </p:nvGrpSpPr>
        <p:grpSpPr bwMode="auto">
          <a:xfrm>
            <a:off x="3906838" y="5106988"/>
            <a:ext cx="2844800" cy="1301750"/>
            <a:chOff x="6734820" y="1473087"/>
            <a:chExt cx="504360" cy="4603723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6734820" y="1473087"/>
              <a:ext cx="504360" cy="4603723"/>
            </a:xfrm>
            <a:prstGeom prst="roundRect">
              <a:avLst/>
            </a:prstGeom>
            <a:solidFill>
              <a:srgbClr val="92D050">
                <a:alpha val="51000"/>
              </a:srgbClr>
            </a:solidFill>
            <a:ln w="508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19063" indent="-119063" algn="ctr">
                <a:buFontTx/>
                <a:buChar char="•"/>
                <a:defRPr/>
              </a:pPr>
              <a:endParaRPr lang="th-TH" sz="2800">
                <a:latin typeface="Arial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69157" y="1579757"/>
              <a:ext cx="451166" cy="3374194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 w="31750">
              <a:solidFill>
                <a:schemeClr val="accent5">
                  <a:alpha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Friend of the </a:t>
              </a:r>
              <a:r>
                <a:rPr lang="en-US" sz="32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S</a:t>
              </a:r>
              <a:r>
                <a:rPr lang="en-US" sz="32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ea</a:t>
              </a:r>
              <a:endParaRPr lang="th-TH" sz="3200" b="1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ctr">
                <a:defRPr/>
              </a:pPr>
              <a:r>
                <a:rPr lang="en-US" sz="24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Thai Spring Fish</a:t>
              </a:r>
              <a:endParaRPr lang="th-TH" sz="2400" b="1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grpSp>
        <p:nvGrpSpPr>
          <p:cNvPr id="37899" name="Group 19"/>
          <p:cNvGrpSpPr>
            <a:grpSpLocks/>
          </p:cNvGrpSpPr>
          <p:nvPr/>
        </p:nvGrpSpPr>
        <p:grpSpPr bwMode="auto">
          <a:xfrm>
            <a:off x="6634163" y="4514850"/>
            <a:ext cx="2452687" cy="2317750"/>
            <a:chOff x="6688188" y="964200"/>
            <a:chExt cx="993446" cy="30974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6688188" y="964200"/>
              <a:ext cx="993446" cy="3097400"/>
            </a:xfrm>
            <a:prstGeom prst="roundRect">
              <a:avLst/>
            </a:prstGeom>
            <a:solidFill>
              <a:srgbClr val="92D050">
                <a:alpha val="51000"/>
              </a:srgbClr>
            </a:solidFill>
            <a:ln w="508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19063" indent="-119063" algn="ctr">
                <a:buFontTx/>
                <a:buChar char="•"/>
                <a:defRPr/>
              </a:pPr>
              <a:endParaRPr lang="th-TH" sz="2000">
                <a:latin typeface="Arial" pitchFamily="34" charset="0"/>
                <a:cs typeface="Tahom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75637" y="1176351"/>
              <a:ext cx="866131" cy="2673099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 w="31750">
              <a:solidFill>
                <a:schemeClr val="accent5">
                  <a:alpha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BAP</a:t>
              </a:r>
            </a:p>
            <a:p>
              <a:pPr algn="ctr">
                <a:defRPr/>
              </a:pPr>
              <a:r>
                <a:rPr lang="en-US" sz="24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29 processing plants</a:t>
              </a:r>
              <a:endParaRPr lang="th-TH" sz="2400" b="1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ctr">
                <a:defRPr/>
              </a:pPr>
              <a:r>
                <a:rPr lang="en-US" sz="24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34 farms</a:t>
              </a:r>
              <a:endParaRPr lang="th-TH" sz="2400" b="1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ctr">
                <a:defRPr/>
              </a:pPr>
              <a:r>
                <a:rPr lang="en-US" sz="24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8 hatcheries</a:t>
              </a:r>
              <a:endParaRPr lang="th-TH" sz="2400" b="1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ctr">
                <a:defRPr/>
              </a:pPr>
              <a:r>
                <a:rPr lang="en-US" sz="24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6 feed mills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43AB28-BA81-4AD1-A9E1-AFDF52D7B5E5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519113" y="333375"/>
            <a:ext cx="8229600" cy="735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Fishmeal certificate </a:t>
            </a:r>
            <a:r>
              <a:rPr lang="en-US" sz="4000" b="1" kern="0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scheme</a:t>
            </a:r>
            <a:endParaRPr lang="th-TH" sz="4000" b="1" kern="0" dirty="0">
              <a:solidFill>
                <a:schemeClr val="tx2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Content Placeholder 11"/>
          <p:cNvSpPr txBox="1">
            <a:spLocks/>
          </p:cNvSpPr>
          <p:nvPr/>
        </p:nvSpPr>
        <p:spPr bwMode="auto">
          <a:xfrm>
            <a:off x="611188" y="1700213"/>
            <a:ext cx="7859712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00" b="1" kern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To date, CPF is the only feed mill that submitted documents to Department of Fisheries for verification</a:t>
            </a:r>
            <a:endParaRPr lang="th-TH" sz="3200" b="1" kern="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00" b="1" kern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There were 1,752 fishmeal certificates from 26 fishmeal producers during a period </a:t>
            </a:r>
            <a:r>
              <a:rPr lang="en-US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from 10 June – 31 December 2013 </a:t>
            </a:r>
            <a:endParaRPr lang="en-US" sz="3200" b="1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Paper trail only – no way to verify actual fishing conducts and fishing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942829-D7B6-470B-83A9-9EA28FCB4EF2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68313" y="333375"/>
            <a:ext cx="8229600" cy="735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Four decades until “sustainable fishing” era in Peru </a:t>
            </a:r>
            <a:endParaRPr lang="th-TH" sz="4400" b="1" kern="0" dirty="0">
              <a:solidFill>
                <a:schemeClr val="tx2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2771775" y="6245225"/>
            <a:ext cx="424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latin typeface="Cordia New" pitchFamily="34" charset="-34"/>
                <a:cs typeface="Cordia New" pitchFamily="34" charset="-34"/>
              </a:rPr>
              <a:t>Source: Freon et. al, 2008</a:t>
            </a:r>
            <a:endParaRPr lang="en-US" sz="200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3"/>
          <a:srcRect l="13115" t="32874" r="49001" b="25935"/>
          <a:stretch>
            <a:fillRect/>
          </a:stretch>
        </p:blipFill>
        <p:spPr bwMode="auto">
          <a:xfrm>
            <a:off x="179388" y="1125538"/>
            <a:ext cx="864076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E50DD9-EAC0-44B6-A81A-0461CF177513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44034" name="Title 4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3501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smtClean="0">
                <a:latin typeface="Cordia New" pitchFamily="34" charset="-34"/>
                <a:cs typeface="Cordia New" pitchFamily="34" charset="-34"/>
              </a:rPr>
              <a:t>Lessons from Peru</a:t>
            </a:r>
            <a:endParaRPr lang="th-TH" b="1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395288" y="1228725"/>
            <a:ext cx="8353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>
                <a:latin typeface="Cordia New" pitchFamily="34" charset="-34"/>
                <a:cs typeface="Cordia New" pitchFamily="34" charset="-34"/>
              </a:rPr>
              <a:t> The need for standards that encompass all players as well as a combination of laws and industry involvement and self-regulation</a:t>
            </a:r>
          </a:p>
          <a:p>
            <a:pPr>
              <a:buFont typeface="Wingdings" pitchFamily="2" charset="2"/>
              <a:buChar char="§"/>
            </a:pPr>
            <a:r>
              <a:rPr lang="en-US" sz="3600" b="1">
                <a:latin typeface="Cordia New" pitchFamily="34" charset="-34"/>
                <a:cs typeface="Cordia New" pitchFamily="34" charset="-34"/>
              </a:rPr>
              <a:t> The</a:t>
            </a:r>
            <a:r>
              <a:rPr lang="th-TH" sz="3600" b="1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600" b="1">
                <a:latin typeface="Cordia New" pitchFamily="34" charset="-34"/>
                <a:cs typeface="Cordia New" pitchFamily="34" charset="-34"/>
              </a:rPr>
              <a:t>need to utilize science-based data and technology to ensure sustainability and effective enforcement</a:t>
            </a:r>
          </a:p>
          <a:p>
            <a:pPr>
              <a:buFont typeface="Wingdings" pitchFamily="2" charset="2"/>
              <a:buChar char="§"/>
            </a:pPr>
            <a:r>
              <a:rPr lang="en-US" sz="3600" b="1">
                <a:latin typeface="Cordia New" pitchFamily="34" charset="-34"/>
                <a:cs typeface="Cordia New" pitchFamily="34" charset="-34"/>
              </a:rPr>
              <a:t> The clearer the business case for sustainability, the more incentives players have to comply with sustainability laws/standards/schemes</a:t>
            </a:r>
            <a:endParaRPr lang="th-TH" sz="3600" b="1">
              <a:solidFill>
                <a:srgbClr val="699589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32051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844675"/>
            <a:ext cx="6400800" cy="1439863"/>
          </a:xfrm>
        </p:spPr>
        <p:txBody>
          <a:bodyPr/>
          <a:lstStyle/>
          <a:p>
            <a:pPr>
              <a:defRPr/>
            </a:pPr>
            <a:r>
              <a:rPr lang="en-GB" sz="4000" b="1" dirty="0">
                <a:solidFill>
                  <a:schemeClr val="accent1">
                    <a:lumMod val="2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Thank you</a:t>
            </a:r>
            <a:r>
              <a:rPr lang="en-US" sz="4000" b="1" dirty="0">
                <a:solidFill>
                  <a:schemeClr val="accent1">
                    <a:lumMod val="2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!</a:t>
            </a:r>
          </a:p>
          <a:p>
            <a:pPr>
              <a:defRPr/>
            </a:pP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Summary report can be downloaded from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  <a:hlinkClick r:id="rId3"/>
              </a:rPr>
              <a:t>www.salforest.com</a:t>
            </a:r>
            <a:endParaRPr lang="th-TH" sz="4000" b="1" dirty="0" smtClean="0">
              <a:solidFill>
                <a:schemeClr val="accent1">
                  <a:lumMod val="50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>
              <a:defRPr/>
            </a:pP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page</a:t>
            </a:r>
            <a:r>
              <a:rPr lang="th-TH" sz="4000" b="1" dirty="0" smtClean="0">
                <a:solidFill>
                  <a:schemeClr val="accent1">
                    <a:lumMod val="2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“Knowledge”</a:t>
            </a:r>
          </a:p>
          <a:p>
            <a:pPr>
              <a:defRPr/>
            </a:pP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  <a:hlinkClick r:id="rId4"/>
              </a:rPr>
              <a:t>http://www.salforest.com/knowledge/trashfish-research-aug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endParaRPr lang="en-US" sz="4000" b="1" dirty="0">
              <a:solidFill>
                <a:schemeClr val="accent1">
                  <a:lumMod val="2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608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1DA76A-45D3-4FEA-A454-4C64B3FB9D10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Grp="1"/>
          </p:cNvSpPr>
          <p:nvPr/>
        </p:nvSpPr>
        <p:spPr bwMode="auto">
          <a:xfrm>
            <a:off x="6867525" y="63293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66CB6DF-EDCD-4869-B3C2-22EC69FD0008}" type="slidenum">
              <a:rPr lang="en-US" altLang="en-US" sz="1000">
                <a:latin typeface="Verdana" pitchFamily="34" charset="0"/>
              </a:rPr>
              <a:pPr algn="r"/>
              <a:t>2</a:t>
            </a:fld>
            <a:endParaRPr lang="en-US" altLang="en-US" sz="1000">
              <a:latin typeface="Verdana" pitchFamily="34" charset="0"/>
            </a:endParaRPr>
          </a:p>
        </p:txBody>
      </p:sp>
      <p:sp>
        <p:nvSpPr>
          <p:cNvPr id="5" name="Shape 321538"/>
          <p:cNvSpPr txBox="1">
            <a:spLocks noChangeArrowheads="1"/>
          </p:cNvSpPr>
          <p:nvPr/>
        </p:nvSpPr>
        <p:spPr>
          <a:xfrm>
            <a:off x="404813" y="1600200"/>
            <a:ext cx="8229600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th-TH" b="1" kern="0" dirty="0" smtClean="0"/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th-TH" b="1" kern="0" dirty="0"/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GB" b="1" kern="0" dirty="0" smtClean="0"/>
              <a:t>“Sustainable Business Accelerator”</a:t>
            </a:r>
            <a:endParaRPr lang="en-US" sz="2400" kern="0" dirty="0"/>
          </a:p>
          <a:p>
            <a:pPr marL="0" indent="0" algn="ctr" eaLnBrk="1" hangingPunct="1">
              <a:lnSpc>
                <a:spcPct val="114000"/>
              </a:lnSpc>
              <a:buFont typeface="Wingdings" pitchFamily="2" charset="2"/>
              <a:buNone/>
              <a:defRPr/>
            </a:pPr>
            <a:r>
              <a:rPr lang="en-US" sz="2400" kern="0" dirty="0"/>
              <a:t>Sal Forest is Thailand’s first sustainable business accelerator. We aim to jumpstart and sustain a public discourse on sustainable business via events, print and online media, as well as conducting research on important sustainability issues in Thailand and social impact assessment. </a:t>
            </a:r>
            <a:endParaRPr lang="en-US" sz="2400" kern="0" dirty="0" smtClean="0"/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400" y="1268413"/>
            <a:ext cx="705485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 txBox="1">
            <a:spLocks/>
          </p:cNvSpPr>
          <p:nvPr/>
        </p:nvSpPr>
        <p:spPr bwMode="auto">
          <a:xfrm>
            <a:off x="468313" y="333375"/>
            <a:ext cx="8229600" cy="735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chemeClr val="tx2"/>
                </a:solidFill>
                <a:latin typeface="Cordia New" pitchFamily="34" charset="-34"/>
                <a:ea typeface="+mj-ea"/>
                <a:cs typeface="Cordia New" pitchFamily="34" charset="-34"/>
              </a:rPr>
              <a:t>Who is Sal Forest?</a:t>
            </a:r>
            <a:endParaRPr lang="th-TH" sz="4400" b="1" kern="0" dirty="0">
              <a:solidFill>
                <a:schemeClr val="tx2"/>
              </a:solidFill>
              <a:latin typeface="Cordia New" pitchFamily="34" charset="-34"/>
              <a:ea typeface="+mj-ea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Grp="1"/>
          </p:cNvSpPr>
          <p:nvPr/>
        </p:nvSpPr>
        <p:spPr bwMode="auto">
          <a:xfrm>
            <a:off x="6867525" y="63293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AA10014-5AD0-42A9-9977-D37CA37177DB}" type="slidenum">
              <a:rPr lang="en-US" altLang="en-US" sz="1000">
                <a:latin typeface="Verdana" pitchFamily="34" charset="0"/>
              </a:rPr>
              <a:pPr algn="r"/>
              <a:t>3</a:t>
            </a:fld>
            <a:endParaRPr lang="en-US" altLang="en-US" sz="1000"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06563" y="1316038"/>
            <a:ext cx="3113087" cy="2989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Knowledge Dissemination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13225" y="1316038"/>
            <a:ext cx="3113088" cy="29892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Knowledge Development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54325" y="3319463"/>
            <a:ext cx="3113088" cy="29892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Creating Network and Public Awareness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6391" name="Oval 2"/>
          <p:cNvSpPr>
            <a:spLocks noChangeArrowheads="1"/>
          </p:cNvSpPr>
          <p:nvPr/>
        </p:nvSpPr>
        <p:spPr bwMode="auto">
          <a:xfrm>
            <a:off x="184150" y="1308100"/>
            <a:ext cx="1568450" cy="1481138"/>
          </a:xfrm>
          <a:prstGeom prst="ellipse">
            <a:avLst/>
          </a:prstGeom>
          <a:solidFill>
            <a:schemeClr val="accent1"/>
          </a:solidFill>
          <a:ln w="508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2200">
                <a:latin typeface="+mn-lt"/>
                <a:cs typeface="TH SarabunPSK" pitchFamily="34" charset="-34"/>
              </a:rPr>
              <a:t>Tours</a:t>
            </a:r>
            <a:endParaRPr lang="th-TH" altLang="en-US" sz="2200">
              <a:latin typeface="+mn-lt"/>
              <a:cs typeface="TH SarabunPSK" pitchFamily="34" charset="-34"/>
            </a:endParaRPr>
          </a:p>
        </p:txBody>
      </p:sp>
      <p:cxnSp>
        <p:nvCxnSpPr>
          <p:cNvPr id="9" name="Straight Connector 8"/>
          <p:cNvCxnSpPr>
            <a:stCxn id="6" idx="1"/>
            <a:endCxn id="16391" idx="6"/>
          </p:cNvCxnSpPr>
          <p:nvPr/>
        </p:nvCxnSpPr>
        <p:spPr bwMode="auto">
          <a:xfrm flipH="1">
            <a:off x="1752600" y="1752600"/>
            <a:ext cx="411163" cy="29686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93" name="Oval 11"/>
          <p:cNvSpPr>
            <a:spLocks noChangeArrowheads="1"/>
          </p:cNvSpPr>
          <p:nvPr/>
        </p:nvSpPr>
        <p:spPr bwMode="auto">
          <a:xfrm>
            <a:off x="107950" y="2897188"/>
            <a:ext cx="1568450" cy="1481137"/>
          </a:xfrm>
          <a:prstGeom prst="ellipse">
            <a:avLst/>
          </a:prstGeom>
          <a:solidFill>
            <a:schemeClr val="accent1"/>
          </a:solidFill>
          <a:ln w="508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2000" dirty="0">
                <a:latin typeface="+mn-lt"/>
                <a:cs typeface="TH SarabunPSK" pitchFamily="34" charset="-34"/>
              </a:rPr>
              <a:t>Training</a:t>
            </a:r>
            <a:endParaRPr lang="th-TH" altLang="en-US" sz="2000" dirty="0">
              <a:latin typeface="+mn-lt"/>
              <a:cs typeface="TH SarabunPSK" pitchFamily="34" charset="-34"/>
            </a:endParaRPr>
          </a:p>
        </p:txBody>
      </p:sp>
      <p:cxnSp>
        <p:nvCxnSpPr>
          <p:cNvPr id="13" name="Straight Connector 12"/>
          <p:cNvCxnSpPr>
            <a:stCxn id="6" idx="2"/>
            <a:endCxn id="16393" idx="6"/>
          </p:cNvCxnSpPr>
          <p:nvPr/>
        </p:nvCxnSpPr>
        <p:spPr bwMode="auto">
          <a:xfrm flipH="1">
            <a:off x="1676400" y="2809875"/>
            <a:ext cx="30163" cy="828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95" name="Oval 15"/>
          <p:cNvSpPr>
            <a:spLocks noChangeArrowheads="1"/>
          </p:cNvSpPr>
          <p:nvPr/>
        </p:nvSpPr>
        <p:spPr bwMode="auto">
          <a:xfrm>
            <a:off x="901700" y="4268788"/>
            <a:ext cx="1568450" cy="1481137"/>
          </a:xfrm>
          <a:prstGeom prst="ellipse">
            <a:avLst/>
          </a:prstGeom>
          <a:solidFill>
            <a:schemeClr val="accent1"/>
          </a:solidFill>
          <a:ln w="508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2200">
                <a:latin typeface="+mn-lt"/>
                <a:cs typeface="TH SarabunPSK" pitchFamily="34" charset="-34"/>
              </a:rPr>
              <a:t>Books &amp; Web</a:t>
            </a:r>
            <a:endParaRPr lang="th-TH" altLang="en-US" sz="2200">
              <a:latin typeface="+mn-lt"/>
              <a:cs typeface="TH SarabunPSK" pitchFamily="34" charset="-34"/>
            </a:endParaRPr>
          </a:p>
        </p:txBody>
      </p:sp>
      <p:cxnSp>
        <p:nvCxnSpPr>
          <p:cNvPr id="17" name="Straight Connector 16"/>
          <p:cNvCxnSpPr>
            <a:stCxn id="6" idx="3"/>
            <a:endCxn id="16395" idx="6"/>
          </p:cNvCxnSpPr>
          <p:nvPr/>
        </p:nvCxnSpPr>
        <p:spPr bwMode="auto">
          <a:xfrm>
            <a:off x="2163763" y="3868738"/>
            <a:ext cx="306387" cy="11414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97" name="Oval 48"/>
          <p:cNvSpPr>
            <a:spLocks noChangeArrowheads="1"/>
          </p:cNvSpPr>
          <p:nvPr/>
        </p:nvSpPr>
        <p:spPr bwMode="auto">
          <a:xfrm>
            <a:off x="7329488" y="1343025"/>
            <a:ext cx="1654175" cy="1609725"/>
          </a:xfrm>
          <a:prstGeom prst="ellipse">
            <a:avLst/>
          </a:prstGeom>
          <a:solidFill>
            <a:srgbClr val="F6D064"/>
          </a:solidFill>
          <a:ln w="508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dirty="0">
                <a:latin typeface="+mn-lt"/>
                <a:cs typeface="TH SarabunPSK" pitchFamily="34" charset="-34"/>
              </a:rPr>
              <a:t>Research</a:t>
            </a:r>
            <a:endParaRPr lang="th-TH" altLang="en-US" dirty="0">
              <a:latin typeface="+mn-lt"/>
              <a:cs typeface="TH SarabunPSK" pitchFamily="34" charset="-34"/>
            </a:endParaRPr>
          </a:p>
        </p:txBody>
      </p:sp>
      <p:sp>
        <p:nvSpPr>
          <p:cNvPr id="16398" name="Oval 49"/>
          <p:cNvSpPr>
            <a:spLocks noChangeArrowheads="1"/>
          </p:cNvSpPr>
          <p:nvPr/>
        </p:nvSpPr>
        <p:spPr bwMode="auto">
          <a:xfrm>
            <a:off x="6988175" y="3246438"/>
            <a:ext cx="1654175" cy="1611312"/>
          </a:xfrm>
          <a:prstGeom prst="ellipse">
            <a:avLst/>
          </a:prstGeom>
          <a:solidFill>
            <a:srgbClr val="F6D064"/>
          </a:solidFill>
          <a:ln w="508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2200">
                <a:latin typeface="+mn-lt"/>
                <a:cs typeface="TH SarabunPSK" pitchFamily="34" charset="-34"/>
              </a:rPr>
              <a:t>Impact Assessment</a:t>
            </a:r>
            <a:endParaRPr lang="th-TH" altLang="en-US" sz="2200">
              <a:latin typeface="+mn-lt"/>
              <a:cs typeface="TH SarabunPSK" pitchFamily="34" charset="-34"/>
            </a:endParaRPr>
          </a:p>
        </p:txBody>
      </p:sp>
      <p:cxnSp>
        <p:nvCxnSpPr>
          <p:cNvPr id="21517" name="Straight Connector 50"/>
          <p:cNvCxnSpPr>
            <a:cxnSpLocks noChangeShapeType="1"/>
            <a:stCxn id="16397" idx="2"/>
            <a:endCxn id="7" idx="7"/>
          </p:cNvCxnSpPr>
          <p:nvPr/>
        </p:nvCxnSpPr>
        <p:spPr bwMode="auto">
          <a:xfrm flipH="1" flipV="1">
            <a:off x="6870700" y="1752600"/>
            <a:ext cx="458788" cy="395288"/>
          </a:xfrm>
          <a:prstGeom prst="lin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21518" name="Straight Connector 54"/>
          <p:cNvCxnSpPr>
            <a:cxnSpLocks noChangeShapeType="1"/>
            <a:stCxn id="16398" idx="2"/>
            <a:endCxn id="7" idx="5"/>
          </p:cNvCxnSpPr>
          <p:nvPr/>
        </p:nvCxnSpPr>
        <p:spPr bwMode="auto">
          <a:xfrm flipH="1" flipV="1">
            <a:off x="6870700" y="3868738"/>
            <a:ext cx="117475" cy="184150"/>
          </a:xfrm>
          <a:prstGeom prst="lin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6401" name="Oval 59"/>
          <p:cNvSpPr>
            <a:spLocks noChangeArrowheads="1"/>
          </p:cNvSpPr>
          <p:nvPr/>
        </p:nvSpPr>
        <p:spPr bwMode="auto">
          <a:xfrm>
            <a:off x="5867400" y="5116513"/>
            <a:ext cx="1568450" cy="1481137"/>
          </a:xfrm>
          <a:prstGeom prst="ellipse">
            <a:avLst/>
          </a:prstGeom>
          <a:solidFill>
            <a:srgbClr val="99E3A5"/>
          </a:solidFill>
          <a:ln w="508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dirty="0">
                <a:latin typeface="+mn-lt"/>
                <a:cs typeface="TH SarabunPSK" pitchFamily="34" charset="-34"/>
              </a:rPr>
              <a:t>Seminar</a:t>
            </a:r>
            <a:endParaRPr lang="th-TH" altLang="en-US" dirty="0">
              <a:latin typeface="+mn-lt"/>
              <a:cs typeface="TH SarabunPSK" pitchFamily="34" charset="-34"/>
            </a:endParaRPr>
          </a:p>
        </p:txBody>
      </p:sp>
      <p:cxnSp>
        <p:nvCxnSpPr>
          <p:cNvPr id="21520" name="Straight Connector 60"/>
          <p:cNvCxnSpPr>
            <a:cxnSpLocks noChangeShapeType="1"/>
            <a:endCxn id="8" idx="6"/>
          </p:cNvCxnSpPr>
          <p:nvPr/>
        </p:nvCxnSpPr>
        <p:spPr bwMode="auto">
          <a:xfrm flipV="1">
            <a:off x="5867400" y="4813300"/>
            <a:ext cx="100013" cy="1208088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32" name="Title 4"/>
          <p:cNvSpPr txBox="1">
            <a:spLocks/>
          </p:cNvSpPr>
          <p:nvPr/>
        </p:nvSpPr>
        <p:spPr bwMode="auto">
          <a:xfrm>
            <a:off x="468313" y="333375"/>
            <a:ext cx="8229600" cy="735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chemeClr val="tx2"/>
                </a:solidFill>
                <a:latin typeface="Cordia New" pitchFamily="34" charset="-34"/>
                <a:ea typeface="+mj-ea"/>
                <a:cs typeface="Cordia New" pitchFamily="34" charset="-34"/>
              </a:rPr>
              <a:t>Sal Forest’s products and services</a:t>
            </a:r>
            <a:endParaRPr lang="th-TH" sz="4400" b="1" kern="0" dirty="0">
              <a:solidFill>
                <a:schemeClr val="tx2"/>
              </a:solidFill>
              <a:latin typeface="Cordia New" pitchFamily="34" charset="-34"/>
              <a:ea typeface="+mj-ea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4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3501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4400" b="1" smtClean="0">
                <a:latin typeface="Cordia New" pitchFamily="34" charset="-34"/>
                <a:cs typeface="Cordia New" pitchFamily="34" charset="-34"/>
              </a:rPr>
              <a:t>Research Objectives</a:t>
            </a:r>
            <a:endParaRPr lang="th-TH" sz="4400" b="1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554" name="Shape 4"/>
          <p:cNvSpPr>
            <a:spLocks noGrp="1"/>
          </p:cNvSpPr>
          <p:nvPr>
            <p:ph type="sldNum" sz="quarter" idx="12"/>
          </p:nvPr>
        </p:nvSpPr>
        <p:spPr>
          <a:noFill/>
          <a:ln algn="ctr"/>
        </p:spPr>
        <p:txBody>
          <a:bodyPr anchor="t"/>
          <a:lstStyle/>
          <a:p>
            <a:fld id="{3BEC11DB-843E-4C31-9BBB-3D4B6470D6F0}" type="slidenum">
              <a:rPr lang="en-US" sz="1000">
                <a:latin typeface="Verdana" pitchFamily="34" charset="0"/>
              </a:rPr>
              <a:pPr/>
              <a:t>4</a:t>
            </a:fld>
            <a:endParaRPr lang="en-US" sz="1000">
              <a:latin typeface="Verdana" pitchFamily="34" charset="0"/>
            </a:endParaRP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39750" y="1412875"/>
            <a:ext cx="82089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b="1">
                <a:latin typeface="Cordia New" pitchFamily="34" charset="-34"/>
                <a:cs typeface="Cordia New" pitchFamily="34" charset="-34"/>
              </a:rPr>
              <a:t>To establish and quantify, as much as possible, the impact of shrimp feed industry on the livelihood of fishing communities in Songkhla</a:t>
            </a:r>
            <a:endParaRPr lang="th-TH" sz="3200" b="1">
              <a:latin typeface="Cordia New" pitchFamily="34" charset="-34"/>
              <a:cs typeface="Cordia New" pitchFamily="34" charset="-34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1">
                <a:latin typeface="Cordia New" pitchFamily="34" charset="-34"/>
                <a:cs typeface="Cordia New" pitchFamily="34" charset="-34"/>
              </a:rPr>
              <a:t>To map the supply chain of shrimp feed industry in Songkhla, including market shares and key activities of major stakeholders in supply chain, and </a:t>
            </a:r>
            <a:endParaRPr lang="th-TH" sz="3200" b="1">
              <a:latin typeface="Cordia New" pitchFamily="34" charset="-34"/>
              <a:cs typeface="Cordia New" pitchFamily="34" charset="-34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1">
                <a:latin typeface="Cordia New" pitchFamily="34" charset="-34"/>
                <a:cs typeface="Cordia New" pitchFamily="34" charset="-34"/>
              </a:rPr>
              <a:t>To review environmentally sustainable business practices carried out in the similar context and formulate practical recommendations for further discussion with business stakeholders</a:t>
            </a:r>
            <a:endParaRPr lang="th-TH" sz="32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6F1E9C-6AE2-4E2F-839C-0DE21DF4599A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68313" y="333375"/>
            <a:ext cx="8229600" cy="735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chemeClr val="tx2"/>
                </a:solidFill>
                <a:latin typeface="Cordia New" pitchFamily="34" charset="-34"/>
                <a:ea typeface="+mj-ea"/>
                <a:cs typeface="Cordia New" pitchFamily="34" charset="-34"/>
              </a:rPr>
              <a:t>Overview of fishing industry: Thailand</a:t>
            </a:r>
            <a:endParaRPr lang="th-TH" sz="4400" b="1" kern="0" dirty="0">
              <a:solidFill>
                <a:schemeClr val="tx2"/>
              </a:solidFill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pic>
        <p:nvPicPr>
          <p:cNvPr id="25603" name="Picture 5" descr="Description: Description: CP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989138"/>
            <a:ext cx="741680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468313" y="1166813"/>
            <a:ext cx="8424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ordia New" pitchFamily="34" charset="-34"/>
                <a:cs typeface="Cordia New" pitchFamily="34" charset="-34"/>
              </a:rPr>
              <a:t>Catch Per Unit Effort from 1961 – 2010 (kilograms per hour)</a:t>
            </a: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4284663" y="6323013"/>
            <a:ext cx="417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Cordia New" pitchFamily="34" charset="-34"/>
                <a:cs typeface="Cordia New" pitchFamily="34" charset="-34"/>
              </a:rPr>
              <a:t>Source: Boonwanich &amp; Boonpakdee,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A4290D-C259-434F-9D09-1E408873FF33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4060825" y="6149975"/>
            <a:ext cx="424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Cordia New" pitchFamily="34" charset="-34"/>
                <a:cs typeface="Cordia New" pitchFamily="34" charset="-34"/>
              </a:rPr>
              <a:t>Source: Department of Fisheries, 1986-2011</a:t>
            </a:r>
            <a:endParaRPr lang="th-TH" sz="2400" i="1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85471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42CD7E-D082-4D4A-90B7-27E49194B1F4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3501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smtClean="0">
                <a:latin typeface="Cordia New" pitchFamily="34" charset="-34"/>
                <a:cs typeface="Cordia New" pitchFamily="34" charset="-34"/>
              </a:rPr>
              <a:t>Songkhla fishmeal industry: impact and size</a:t>
            </a:r>
            <a:endParaRPr lang="th-TH" b="1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684213" y="1268413"/>
            <a:ext cx="7848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3200" b="1"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3200" b="1">
                <a:latin typeface="Cordia New" pitchFamily="34" charset="-34"/>
                <a:cs typeface="Cordia New" pitchFamily="34" charset="-34"/>
              </a:rPr>
              <a:t>Fishmeal industry creates impacts on ecosystem and local artisanal fishing community</a:t>
            </a:r>
            <a:endParaRPr lang="th-TH" sz="3200" b="1">
              <a:latin typeface="Cordia New" pitchFamily="34" charset="-34"/>
              <a:cs typeface="Cordia New" pitchFamily="34" charset="-34"/>
            </a:endParaRPr>
          </a:p>
          <a:p>
            <a:pPr marL="798513" lvl="1" indent="-347663">
              <a:buFont typeface="Wingdings" pitchFamily="2" charset="2"/>
              <a:buChar char="§"/>
            </a:pPr>
            <a:r>
              <a:rPr lang="en-US" sz="3200" b="1">
                <a:latin typeface="Cordia New" pitchFamily="34" charset="-34"/>
                <a:cs typeface="Cordia New" pitchFamily="34" charset="-34"/>
              </a:rPr>
              <a:t>It is the main market of “by-catch,” including under-sized and juvenile fish; therefore, supports the continued existence of destructive fishing conducts </a:t>
            </a:r>
            <a:endParaRPr lang="th-TH" sz="3200" b="1">
              <a:latin typeface="Cordia New" pitchFamily="34" charset="-34"/>
              <a:cs typeface="Cordia New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3200" b="1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b="1">
                <a:latin typeface="Cordia New" pitchFamily="34" charset="-34"/>
                <a:cs typeface="Cordia New" pitchFamily="34" charset="-34"/>
              </a:rPr>
              <a:t>In 2011, Songkhla was Thailand’s second largest fishmeal producer, the largest of the South, and accounted for 12.03% of country’s total fishmeal production. </a:t>
            </a:r>
          </a:p>
          <a:p>
            <a:pPr>
              <a:buFont typeface="Wingdings" pitchFamily="2" charset="2"/>
              <a:buChar char="§"/>
            </a:pPr>
            <a:r>
              <a:rPr lang="en-US" sz="3200" b="1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b="1">
                <a:latin typeface="Cordia New" pitchFamily="34" charset="-34"/>
                <a:cs typeface="Cordia New" pitchFamily="34" charset="-34"/>
              </a:rPr>
              <a:t>62% </a:t>
            </a:r>
            <a:r>
              <a:rPr lang="en-US" sz="3200" b="1">
                <a:latin typeface="Cordia New" pitchFamily="34" charset="-34"/>
                <a:cs typeface="Cordia New" pitchFamily="34" charset="-34"/>
              </a:rPr>
              <a:t>of catch landed in Songkhla is by-catch, approximately </a:t>
            </a:r>
            <a:r>
              <a:rPr lang="th-TH" sz="3200" b="1">
                <a:latin typeface="Cordia New" pitchFamily="34" charset="-34"/>
                <a:cs typeface="Cordia New" pitchFamily="34" charset="-34"/>
              </a:rPr>
              <a:t>6.5 </a:t>
            </a:r>
            <a:r>
              <a:rPr lang="en-US" sz="3200" b="1">
                <a:latin typeface="Cordia New" pitchFamily="34" charset="-34"/>
                <a:cs typeface="Cordia New" pitchFamily="34" charset="-34"/>
              </a:rPr>
              <a:t>tons</a:t>
            </a:r>
            <a:r>
              <a:rPr lang="th-TH" sz="3200" b="1">
                <a:latin typeface="Cordia New" pitchFamily="34" charset="-34"/>
                <a:cs typeface="Cordia New" pitchFamily="34" charset="-34"/>
              </a:rPr>
              <a:t>/</a:t>
            </a:r>
            <a:r>
              <a:rPr lang="en-US" sz="3200" b="1">
                <a:latin typeface="Cordia New" pitchFamily="34" charset="-34"/>
                <a:cs typeface="Cordia New" pitchFamily="34" charset="-34"/>
              </a:rPr>
              <a:t>vessel, totaling est. 25,000 tons per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38E4CC-BD96-4B66-9184-4278D76B3D54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468313" y="333375"/>
            <a:ext cx="8229600" cy="735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Map of fishmeal supply chain in </a:t>
            </a:r>
            <a:r>
              <a:rPr lang="en-GB" sz="40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Songkhla</a:t>
            </a:r>
            <a:endParaRPr lang="th-TH" sz="4000" b="1" kern="0" dirty="0">
              <a:solidFill>
                <a:schemeClr val="tx2"/>
              </a:solidFill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657225" y="1312863"/>
            <a:ext cx="7850188" cy="5170487"/>
            <a:chOff x="740" y="2734"/>
            <a:chExt cx="8963" cy="7475"/>
          </a:xfrm>
        </p:grpSpPr>
        <p:grpSp>
          <p:nvGrpSpPr>
            <p:cNvPr id="31749" name="Group 3"/>
            <p:cNvGrpSpPr>
              <a:grpSpLocks/>
            </p:cNvGrpSpPr>
            <p:nvPr/>
          </p:nvGrpSpPr>
          <p:grpSpPr bwMode="auto">
            <a:xfrm>
              <a:off x="740" y="2734"/>
              <a:ext cx="8963" cy="7475"/>
              <a:chOff x="740" y="2734"/>
              <a:chExt cx="8963" cy="7475"/>
            </a:xfrm>
          </p:grpSpPr>
          <p:pic>
            <p:nvPicPr>
              <p:cNvPr id="31751" name="Picture 929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25" y="2799"/>
                <a:ext cx="8878" cy="7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2" name="Picture 1"/>
              <p:cNvPicPr>
                <a:picLocks noChangeAspect="1" noChangeArrowheads="1"/>
              </p:cNvPicPr>
              <p:nvPr/>
            </p:nvPicPr>
            <p:blipFill>
              <a:blip r:embed="rId4"/>
              <a:srcRect l="12706" r="12695" b="3949"/>
              <a:stretch>
                <a:fillRect/>
              </a:stretch>
            </p:blipFill>
            <p:spPr bwMode="auto">
              <a:xfrm>
                <a:off x="740" y="2734"/>
                <a:ext cx="8322" cy="6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1750" name="AutoShape 6"/>
            <p:cNvCxnSpPr>
              <a:cxnSpLocks noChangeShapeType="1"/>
            </p:cNvCxnSpPr>
            <p:nvPr/>
          </p:nvCxnSpPr>
          <p:spPr bwMode="auto">
            <a:xfrm flipH="1">
              <a:off x="8527" y="8489"/>
              <a:ext cx="535" cy="13"/>
            </a:xfrm>
            <a:prstGeom prst="straightConnector1">
              <a:avLst/>
            </a:prstGeom>
            <a:noFill/>
            <a:ln w="222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</p:grpSp>
      <p:sp>
        <p:nvSpPr>
          <p:cNvPr id="31748" name="TextBox 14"/>
          <p:cNvSpPr txBox="1">
            <a:spLocks noChangeArrowheads="1"/>
          </p:cNvSpPr>
          <p:nvPr/>
        </p:nvSpPr>
        <p:spPr bwMode="auto">
          <a:xfrm>
            <a:off x="2916238" y="6305550"/>
            <a:ext cx="4794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i="1">
                <a:latin typeface="Cordia New" pitchFamily="34" charset="-34"/>
                <a:cs typeface="Cordia New" pitchFamily="34" charset="-34"/>
              </a:rPr>
              <a:t>Source: Interviews and analysis by research team</a:t>
            </a:r>
            <a:endParaRPr lang="en-US" sz="2400">
              <a:latin typeface="Cordia New" pitchFamily="34" charset="-34"/>
              <a:cs typeface="Cordia New" pitchFamily="34" charset="-34"/>
            </a:endParaRPr>
          </a:p>
          <a:p>
            <a:endParaRPr lang="en-US" sz="240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6E580B-2A2F-4B7B-9D94-3B0FFABE0068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3794" name="Title 4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3501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smtClean="0">
                <a:latin typeface="Cordia New" pitchFamily="34" charset="-34"/>
                <a:cs typeface="Cordia New" pitchFamily="34" charset="-34"/>
              </a:rPr>
              <a:t>Fishmeal supply chain &amp; by-catch usage</a:t>
            </a:r>
            <a:endParaRPr lang="th-TH" b="1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288" y="1196975"/>
            <a:ext cx="8453437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3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In 2013, 8 of 9 fishmeal producers in </a:t>
            </a:r>
            <a:r>
              <a:rPr lang="en-US" sz="30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Songkhla</a:t>
            </a:r>
            <a:r>
              <a:rPr lang="en-US" sz="3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produced 28,509 tons of fishmeal in total</a:t>
            </a:r>
            <a:r>
              <a:rPr lang="th-TH" sz="3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marL="804863" lvl="1" indent="-347663">
              <a:buFont typeface="Wingdings" pitchFamily="2" charset="2"/>
              <a:buChar char="§"/>
              <a:defRPr/>
            </a:pPr>
            <a:r>
              <a:rPr lang="en-US" sz="3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100,215 tons of raw materials</a:t>
            </a:r>
            <a:r>
              <a:rPr lang="th-TH" sz="3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3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&gt;&gt; trimmings</a:t>
            </a:r>
            <a:r>
              <a:rPr lang="th-TH" sz="3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3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79,965 tons</a:t>
            </a:r>
            <a:r>
              <a:rPr lang="th-TH" sz="3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3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(80%), whole fish 20,250 tons</a:t>
            </a:r>
            <a:r>
              <a:rPr lang="th-TH" sz="3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3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(20%), of which 5,760 tons were </a:t>
            </a:r>
            <a:r>
              <a:rPr lang="en-US" sz="3200" b="1" dirty="0">
                <a:latin typeface="Cordia New" pitchFamily="34" charset="-34"/>
                <a:cs typeface="Cordia New" pitchFamily="34" charset="-34"/>
              </a:rPr>
              <a:t>by-catch</a:t>
            </a:r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landed in </a:t>
            </a:r>
            <a:r>
              <a:rPr lang="en-US" sz="30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Songkhla</a:t>
            </a:r>
            <a:endParaRPr lang="th-TH" sz="30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804863" lvl="1" indent="-347663">
              <a:buFont typeface="Wingdings" pitchFamily="2" charset="2"/>
              <a:buChar char="§"/>
              <a:defRPr/>
            </a:pP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66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% (18,814 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tons</a:t>
            </a:r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)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 of fishmeal were sold to large feed mills, namely CPF</a:t>
            </a:r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45%, </a:t>
            </a:r>
            <a:r>
              <a:rPr lang="en-US" sz="3000" b="1" dirty="0" err="1">
                <a:latin typeface="Cordia New" pitchFamily="34" charset="-34"/>
                <a:cs typeface="Cordia New" pitchFamily="34" charset="-34"/>
              </a:rPr>
              <a:t>Betagro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 17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%, </a:t>
            </a:r>
            <a:r>
              <a:rPr lang="en-US" sz="3000" b="1" dirty="0" err="1">
                <a:latin typeface="Cordia New" pitchFamily="34" charset="-34"/>
                <a:cs typeface="Cordia New" pitchFamily="34" charset="-34"/>
              </a:rPr>
              <a:t>Thaiunion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000" b="1" dirty="0" err="1">
                <a:latin typeface="Cordia New" pitchFamily="34" charset="-34"/>
                <a:cs typeface="Cordia New" pitchFamily="34" charset="-34"/>
              </a:rPr>
              <a:t>F</a:t>
            </a:r>
            <a:r>
              <a:rPr lang="en-US" sz="3000" b="1" dirty="0" err="1">
                <a:latin typeface="Cordia New" pitchFamily="34" charset="-34"/>
                <a:cs typeface="Cordia New" pitchFamily="34" charset="-34"/>
              </a:rPr>
              <a:t>eedmill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 11%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 1,527 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tons of fishmeal produced from </a:t>
            </a:r>
            <a:r>
              <a:rPr lang="en-US" sz="3200" b="1" dirty="0">
                <a:latin typeface="Cordia New" pitchFamily="34" charset="-34"/>
                <a:cs typeface="Cordia New" pitchFamily="34" charset="-34"/>
              </a:rPr>
              <a:t>by-catch</a:t>
            </a:r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were 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sold to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CPF 575 tons</a:t>
            </a:r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or 37.6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% 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(300 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tons of which were traceable)</a:t>
            </a:r>
            <a:endParaRPr lang="th-TH" sz="3000" b="1" dirty="0">
              <a:latin typeface="Cordia New" pitchFamily="34" charset="-34"/>
              <a:cs typeface="Cordia New" pitchFamily="34" charset="-34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Farms 300 tons 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or 19.7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% 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all were traceable)</a:t>
            </a:r>
            <a:endParaRPr lang="th-TH" sz="3000" b="1" dirty="0">
              <a:latin typeface="Cordia New" pitchFamily="34" charset="-34"/>
              <a:cs typeface="Cordia New" pitchFamily="34" charset="-34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Brokers 652 tons 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or 42.7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% 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all were traceable</a:t>
            </a:r>
            <a:r>
              <a:rPr lang="en-US" sz="3000" b="1" dirty="0">
                <a:latin typeface="Cordia New" pitchFamily="34" charset="-34"/>
                <a:cs typeface="Cordia New" pitchFamily="34" charset="-34"/>
              </a:rPr>
              <a:t>)</a:t>
            </a:r>
            <a:endParaRPr lang="th-TH" sz="3000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Forest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lForest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9063" marR="0" indent="-119063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9063" marR="0" indent="-119063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SalForest-template</Template>
  <TotalTime>6448</TotalTime>
  <Words>738</Words>
  <Application>Microsoft Office PowerPoint</Application>
  <PresentationFormat>On-screen Show (4:3)</PresentationFormat>
  <Paragraphs>118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TH SarabunPSK</vt:lpstr>
      <vt:lpstr>Verdana</vt:lpstr>
      <vt:lpstr>Angsana New</vt:lpstr>
      <vt:lpstr>Cordia New</vt:lpstr>
      <vt:lpstr>Wingdings</vt:lpstr>
      <vt:lpstr>Tahoma</vt:lpstr>
      <vt:lpstr>SalForest-template</vt:lpstr>
      <vt:lpstr>SalForest-template</vt:lpstr>
      <vt:lpstr>Slide 1</vt:lpstr>
      <vt:lpstr>Slide 2</vt:lpstr>
      <vt:lpstr>Slide 3</vt:lpstr>
      <vt:lpstr>Research Objectives</vt:lpstr>
      <vt:lpstr>Slide 5</vt:lpstr>
      <vt:lpstr>Slide 6</vt:lpstr>
      <vt:lpstr>Songkhla fishmeal industry: impact and size</vt:lpstr>
      <vt:lpstr>Slide 8</vt:lpstr>
      <vt:lpstr>Fishmeal supply chain &amp; by-catch usage</vt:lpstr>
      <vt:lpstr>Slide 10</vt:lpstr>
      <vt:lpstr>Slide 11</vt:lpstr>
      <vt:lpstr>Slide 12</vt:lpstr>
      <vt:lpstr>Slide 13</vt:lpstr>
      <vt:lpstr>Lessons from Peru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 Forest (ป่าสาละ) Limited</dc:title>
  <dc:creator>Koranis</dc:creator>
  <cp:lastModifiedBy>User D</cp:lastModifiedBy>
  <cp:revision>477</cp:revision>
  <cp:lastPrinted>1601-01-01T00:00:00Z</cp:lastPrinted>
  <dcterms:created xsi:type="dcterms:W3CDTF">2013-05-29T06:25:56Z</dcterms:created>
  <dcterms:modified xsi:type="dcterms:W3CDTF">2014-11-11T17:21:47Z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