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57" r:id="rId4"/>
    <p:sldId id="259" r:id="rId5"/>
    <p:sldId id="260" r:id="rId6"/>
    <p:sldId id="271" r:id="rId7"/>
    <p:sldId id="264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93" d="100"/>
          <a:sy n="93" d="100"/>
        </p:scale>
        <p:origin x="-16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53C9A-BE2A-4085-AD72-4EBEFF21A90A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D74CE-A0B3-4495-9700-D807EF621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C1107-8939-48FC-BD99-2B80A7D13FC5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53D37-8057-44EA-AF28-6810F1C27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4ED3D-80A7-4D5D-B115-21B85C5810A0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D4ECB-5D8F-4048-903B-7217D1C874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03706-EF95-4B6F-A7CA-A772A3092170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80BE1-998E-4430-A49F-3F69C545E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3E85B-7837-43E6-AC40-3AE68C50905D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B1813-96AB-4693-9995-4C0F1FA2C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BCCEA-BF3B-4C01-80C7-8E72B5DB6EC6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FD33D-3AE6-4F4A-ADEC-D02A13B15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4EFD0-F507-4E97-B721-17FD6FC23973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5EC2B-32EB-428E-90CC-EE47992AA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0FBBE-7228-4263-AA7C-49B09715DF7C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FE64C-8EA1-401A-ACF2-89B138CF3E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80FFE-FDE9-45B2-B69F-D629D6043B1A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2B640-A076-4422-81A9-B1089D789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BA2AB-EA65-4D94-9984-2B659ED24CB8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CE72E-F38D-4D3F-8D81-A604D0818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FCC97-823B-4299-8FBB-CADBD91E1278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BF46E-1E9C-4302-9032-CC47CD37B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1AFCD0-EEA7-4B80-8EAE-42BFEDAC290F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E4F4E5-C2D6-4E6C-91C1-A5DEDE4B1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../../../../AppData/Local/Temp/2MCPD.xls" TargetMode="External"/><Relationship Id="rId3" Type="http://schemas.openxmlformats.org/officeDocument/2006/relationships/image" Target="../media/image2.png"/><Relationship Id="rId7" Type="http://schemas.openxmlformats.org/officeDocument/2006/relationships/hyperlink" Target="../../../../AppData/Local/Temp/1logbook%20&#3629;&#3623;&#3609;&#3621;&#3634;&#3585;.doc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../../../../AppData/Local/Temp/3CPST.doc" TargetMode="External"/><Relationship Id="rId11" Type="http://schemas.openxmlformats.org/officeDocument/2006/relationships/hyperlink" Target="../../../../AppData/Local/Temp/&#3627;&#3609;&#3633;&#3591;&#3626;&#3639;&#3629;&#3619;&#3633;&#3610;&#3619;&#3629;&#3591;&#3611;&#3621;&#3634;&#3611;&#3656;&#3609;%20&#3585;&#3619;&#3603;&#3637;&#3611;&#3621;&#3634;&#3611;&#3656;&#3609;&#3612;&#3626;&#3617;.doc" TargetMode="External"/><Relationship Id="rId5" Type="http://schemas.openxmlformats.org/officeDocument/2006/relationships/hyperlink" Target="../../../../AppData/Local/Temp/&#3627;&#3609;&#3633;&#3591;&#3626;&#3639;&#3629;&#3619;&#3633;&#3610;&#3619;&#3629;&#3591;&#3611;&#3621;&#3634;&#3611;&#3656;&#3609;.doc" TargetMode="External"/><Relationship Id="rId10" Type="http://schemas.openxmlformats.org/officeDocument/2006/relationships/hyperlink" Target="../../../../AppData/Local/Temp/&#3649;&#3610;&#3610;&#3615;&#3629;&#3619;&#3660;&#3617;%20B.doc" TargetMode="External"/><Relationship Id="rId4" Type="http://schemas.openxmlformats.org/officeDocument/2006/relationships/hyperlink" Target="../../../../AppData/Local/Temp/MCPD-FM_R.2.doc" TargetMode="External"/><Relationship Id="rId9" Type="http://schemas.openxmlformats.org/officeDocument/2006/relationships/hyperlink" Target="../../../../AppData/Local/Temp/&#3649;&#3610;&#3610;&#3615;&#3629;&#3619;&#3660;&#3617;%20A.doc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../../../../AppData/Local/Temp/2MCPD.xls" TargetMode="External"/><Relationship Id="rId3" Type="http://schemas.openxmlformats.org/officeDocument/2006/relationships/image" Target="../media/image2.png"/><Relationship Id="rId7" Type="http://schemas.openxmlformats.org/officeDocument/2006/relationships/hyperlink" Target="../../../../AppData/Local/Temp/1logbook%20&#3629;&#3623;&#3609;&#3621;&#3634;&#3585;.doc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../../../../AppData/Local/Temp/3CPST.doc" TargetMode="External"/><Relationship Id="rId11" Type="http://schemas.openxmlformats.org/officeDocument/2006/relationships/hyperlink" Target="../../../../AppData/Local/Temp/&#3627;&#3609;&#3633;&#3591;&#3626;&#3639;&#3629;&#3619;&#3633;&#3610;&#3619;&#3629;&#3591;&#3611;&#3621;&#3634;&#3611;&#3656;&#3609;%20&#3585;&#3619;&#3603;&#3637;&#3611;&#3621;&#3634;&#3611;&#3656;&#3609;&#3612;&#3626;&#3617;.doc" TargetMode="External"/><Relationship Id="rId5" Type="http://schemas.openxmlformats.org/officeDocument/2006/relationships/hyperlink" Target="../../../../AppData/Local/Temp/&#3627;&#3609;&#3633;&#3591;&#3626;&#3639;&#3629;&#3619;&#3633;&#3610;&#3619;&#3629;&#3591;&#3611;&#3621;&#3634;&#3611;&#3656;&#3609;.doc" TargetMode="External"/><Relationship Id="rId10" Type="http://schemas.openxmlformats.org/officeDocument/2006/relationships/hyperlink" Target="../../../../AppData/Local/Temp/&#3649;&#3610;&#3610;&#3615;&#3629;&#3619;&#3660;&#3617;%20B.doc" TargetMode="External"/><Relationship Id="rId4" Type="http://schemas.openxmlformats.org/officeDocument/2006/relationships/hyperlink" Target="../../../../AppData/Local/Temp/MCPD-FM_R.2.doc" TargetMode="External"/><Relationship Id="rId9" Type="http://schemas.openxmlformats.org/officeDocument/2006/relationships/hyperlink" Target="../../../../AppData/Local/Temp/&#3649;&#3610;&#3610;&#3615;&#3629;&#3619;&#3660;&#3617;%20A.doc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571500" y="714375"/>
            <a:ext cx="9956800" cy="1143000"/>
          </a:xfrm>
        </p:spPr>
        <p:txBody>
          <a:bodyPr/>
          <a:lstStyle/>
          <a:p>
            <a:r>
              <a:rPr lang="en-US" b="1" smtClean="0"/>
              <a:t>New Fishmeal Traceability Scheme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750" y="2643188"/>
            <a:ext cx="9956800" cy="3500437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600" b="1" dirty="0" smtClean="0"/>
              <a:t>Integration process to combat IUU fishing, human trafficking and use of forced/child labor 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600" b="1" dirty="0" smtClean="0"/>
              <a:t>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600" b="1" dirty="0" smtClean="0"/>
              <a:t>Market intervention - driving force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3600" b="1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600" b="1" dirty="0" smtClean="0"/>
              <a:t>DOF validating agency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ตัวเชื่อมต่อหักมุม 13"/>
          <p:cNvCxnSpPr/>
          <p:nvPr/>
        </p:nvCxnSpPr>
        <p:spPr>
          <a:xfrm rot="16200000" flipH="1">
            <a:off x="3926682" y="2048669"/>
            <a:ext cx="1090612" cy="2413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" name="รูปร่าง 16"/>
          <p:cNvCxnSpPr>
            <a:stCxn id="35" idx="3"/>
            <a:endCxn id="38" idx="1"/>
          </p:cNvCxnSpPr>
          <p:nvPr/>
        </p:nvCxnSpPr>
        <p:spPr>
          <a:xfrm flipV="1">
            <a:off x="2070100" y="1168400"/>
            <a:ext cx="1428750" cy="202247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" name="ตัวเชื่อมต่อหักมุม 18"/>
          <p:cNvCxnSpPr>
            <a:stCxn id="35" idx="3"/>
          </p:cNvCxnSpPr>
          <p:nvPr/>
        </p:nvCxnSpPr>
        <p:spPr>
          <a:xfrm flipV="1">
            <a:off x="2070100" y="3098800"/>
            <a:ext cx="1428750" cy="9207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สี่เหลี่ยมผืนผ้า 38"/>
          <p:cNvSpPr/>
          <p:nvPr/>
        </p:nvSpPr>
        <p:spPr>
          <a:xfrm>
            <a:off x="7118350" y="3514725"/>
            <a:ext cx="3619500" cy="70802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FreesiaUPC" pitchFamily="34" charset="-34"/>
                <a:cs typeface="FreesiaUPC" pitchFamily="34" charset="-34"/>
              </a:rPr>
              <a:t>Fishmeal Plant</a:t>
            </a:r>
            <a:endParaRPr lang="th-TH" sz="2400" b="1" dirty="0">
              <a:latin typeface="FreesiaUPC" pitchFamily="34" charset="-34"/>
              <a:cs typeface="FreesiaUPC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dirty="0">
                <a:latin typeface="FreesiaUPC" pitchFamily="34" charset="-34"/>
                <a:cs typeface="FreesiaUPC" pitchFamily="34" charset="-34"/>
              </a:rPr>
              <a:t>(</a:t>
            </a:r>
            <a:r>
              <a:rPr lang="en-US" sz="1600" dirty="0">
                <a:latin typeface="FreesiaUPC" pitchFamily="34" charset="-34"/>
                <a:cs typeface="FreesiaUPC" pitchFamily="34" charset="-34"/>
              </a:rPr>
              <a:t>MCPD </a:t>
            </a:r>
            <a:r>
              <a:rPr lang="en-US" sz="1600" dirty="0">
                <a:latin typeface="FreesiaUPC" pitchFamily="34" charset="-34"/>
                <a:cs typeface="FreesiaUPC" pitchFamily="34" charset="-34"/>
              </a:rPr>
              <a:t>-FM </a:t>
            </a:r>
            <a:r>
              <a:rPr lang="en-US" sz="1600" dirty="0">
                <a:latin typeface="FreesiaUPC" pitchFamily="34" charset="-34"/>
                <a:cs typeface="FreesiaUPC" pitchFamily="34" charset="-34"/>
              </a:rPr>
              <a:t>Direct Sale from Fishing Vessel</a:t>
            </a:r>
            <a:r>
              <a:rPr lang="th-TH" sz="1600" dirty="0">
                <a:latin typeface="FreesiaUPC" pitchFamily="34" charset="-34"/>
                <a:cs typeface="FreesiaUPC" pitchFamily="34" charset="-34"/>
              </a:rPr>
              <a:t> </a:t>
            </a:r>
            <a:r>
              <a:rPr lang="en-US" sz="1600" dirty="0">
                <a:latin typeface="FreesiaUPC" pitchFamily="34" charset="-34"/>
                <a:cs typeface="FreesiaUPC" pitchFamily="34" charset="-34"/>
              </a:rPr>
              <a:t>and Cert.</a:t>
            </a:r>
            <a:r>
              <a:rPr lang="th-TH" sz="1600" dirty="0">
                <a:latin typeface="FreesiaUPC" pitchFamily="34" charset="-34"/>
                <a:cs typeface="FreesiaUPC" pitchFamily="34" charset="-34"/>
              </a:rPr>
              <a:t>)</a:t>
            </a:r>
            <a:endParaRPr lang="th-TH" sz="1600" dirty="0">
              <a:latin typeface="FreesiaUPC" pitchFamily="34" charset="-34"/>
              <a:cs typeface="FreesiaUPC" pitchFamily="34" charset="-34"/>
            </a:endParaRPr>
          </a:p>
        </p:txBody>
      </p:sp>
      <p:sp>
        <p:nvSpPr>
          <p:cNvPr id="6" name="สี่เหลี่ยมผืนผ้า 39"/>
          <p:cNvSpPr/>
          <p:nvPr/>
        </p:nvSpPr>
        <p:spPr>
          <a:xfrm>
            <a:off x="1397000" y="5357813"/>
            <a:ext cx="2476500" cy="46196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FreesiaUPC" pitchFamily="34" charset="-34"/>
                <a:cs typeface="FreesiaUPC" pitchFamily="34" charset="-34"/>
              </a:rPr>
              <a:t>DOF</a:t>
            </a:r>
            <a:endParaRPr lang="th-TH" sz="2400" dirty="0">
              <a:latin typeface="FreesiaUPC" pitchFamily="34" charset="-34"/>
              <a:cs typeface="FreesiaUPC" pitchFamily="34" charset="-34"/>
            </a:endParaRPr>
          </a:p>
        </p:txBody>
      </p:sp>
      <p:sp>
        <p:nvSpPr>
          <p:cNvPr id="8" name="สี่เหลี่ยมผืนผ้า 41"/>
          <p:cNvSpPr/>
          <p:nvPr/>
        </p:nvSpPr>
        <p:spPr>
          <a:xfrm>
            <a:off x="7404100" y="2143125"/>
            <a:ext cx="2762250" cy="46196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FreesiaUPC" pitchFamily="34" charset="-34"/>
                <a:cs typeface="FreesiaUPC" pitchFamily="34" charset="-34"/>
              </a:rPr>
              <a:t>Processing  Plant</a:t>
            </a:r>
            <a:endParaRPr lang="th-TH" sz="2400" b="1" dirty="0">
              <a:latin typeface="FreesiaUPC" pitchFamily="34" charset="-34"/>
              <a:cs typeface="FreesiaUPC" pitchFamily="34" charset="-34"/>
            </a:endParaRPr>
          </a:p>
        </p:txBody>
      </p:sp>
      <p:sp>
        <p:nvSpPr>
          <p:cNvPr id="9" name="สี่เหลี่ยมผืนผ้า 42"/>
          <p:cNvSpPr/>
          <p:nvPr/>
        </p:nvSpPr>
        <p:spPr>
          <a:xfrm>
            <a:off x="7404100" y="885825"/>
            <a:ext cx="2857500" cy="4619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FreesiaUPC" pitchFamily="34" charset="-34"/>
                <a:cs typeface="FreesiaUPC" pitchFamily="34" charset="-34"/>
              </a:rPr>
              <a:t>Import</a:t>
            </a:r>
            <a:endParaRPr lang="th-TH" sz="2400" b="1" dirty="0">
              <a:latin typeface="FreesiaUPC" pitchFamily="34" charset="-34"/>
              <a:cs typeface="FreesiaUPC" pitchFamily="34" charset="-34"/>
            </a:endParaRPr>
          </a:p>
        </p:txBody>
      </p:sp>
      <p:grpSp>
        <p:nvGrpSpPr>
          <p:cNvPr id="14344" name="กลุ่ม 146"/>
          <p:cNvGrpSpPr>
            <a:grpSpLocks/>
          </p:cNvGrpSpPr>
          <p:nvPr/>
        </p:nvGrpSpPr>
        <p:grpSpPr bwMode="auto">
          <a:xfrm>
            <a:off x="5578475" y="2373313"/>
            <a:ext cx="1835150" cy="798512"/>
            <a:chOff x="4572000" y="2373949"/>
            <a:chExt cx="1285884" cy="725392"/>
          </a:xfrm>
        </p:grpSpPr>
        <p:cxnSp>
          <p:nvCxnSpPr>
            <p:cNvPr id="11" name="ตัวเชื่อมต่อหักมุม 82"/>
            <p:cNvCxnSpPr/>
            <p:nvPr/>
          </p:nvCxnSpPr>
          <p:spPr>
            <a:xfrm flipV="1">
              <a:off x="4572000" y="2373949"/>
              <a:ext cx="1285884" cy="725392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4406" name="TextBox 97"/>
            <p:cNvSpPr txBox="1">
              <a:spLocks noChangeArrowheads="1"/>
            </p:cNvSpPr>
            <p:nvPr/>
          </p:nvSpPr>
          <p:spPr bwMode="auto">
            <a:xfrm>
              <a:off x="4929191" y="2500306"/>
              <a:ext cx="411321" cy="335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MCPD</a:t>
              </a:r>
              <a:endParaRPr lang="th-TH">
                <a:latin typeface="FreesiaUPC" pitchFamily="34" charset="-34"/>
                <a:ea typeface="TH SarabunPSK"/>
                <a:cs typeface="FreesiaUPC" pitchFamily="34" charset="-34"/>
              </a:endParaRPr>
            </a:p>
          </p:txBody>
        </p:sp>
      </p:grpSp>
      <p:grpSp>
        <p:nvGrpSpPr>
          <p:cNvPr id="14345" name="กลุ่ม 155"/>
          <p:cNvGrpSpPr>
            <a:grpSpLocks/>
          </p:cNvGrpSpPr>
          <p:nvPr/>
        </p:nvGrpSpPr>
        <p:grpSpPr bwMode="auto">
          <a:xfrm>
            <a:off x="5524500" y="3286125"/>
            <a:ext cx="1619250" cy="857250"/>
            <a:chOff x="4572000" y="3099341"/>
            <a:chExt cx="1071570" cy="1021027"/>
          </a:xfrm>
        </p:grpSpPr>
        <p:cxnSp>
          <p:nvCxnSpPr>
            <p:cNvPr id="14" name="ตัวเชื่อมต่อหักมุม 29"/>
            <p:cNvCxnSpPr/>
            <p:nvPr/>
          </p:nvCxnSpPr>
          <p:spPr>
            <a:xfrm>
              <a:off x="4572000" y="3099341"/>
              <a:ext cx="1071570" cy="1021027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4404" name="TextBox 98"/>
            <p:cNvSpPr txBox="1">
              <a:spLocks noChangeArrowheads="1"/>
            </p:cNvSpPr>
            <p:nvPr/>
          </p:nvSpPr>
          <p:spPr bwMode="auto">
            <a:xfrm>
              <a:off x="4714876" y="3429000"/>
              <a:ext cx="579415" cy="4398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MCPD-FM</a:t>
              </a:r>
              <a:endParaRPr lang="th-TH">
                <a:latin typeface="FreesiaUPC" pitchFamily="34" charset="-34"/>
                <a:ea typeface="TH SarabunPSK"/>
                <a:cs typeface="FreesiaUPC" pitchFamily="34" charset="-34"/>
              </a:endParaRPr>
            </a:p>
          </p:txBody>
        </p:sp>
      </p:grpSp>
      <p:grpSp>
        <p:nvGrpSpPr>
          <p:cNvPr id="14346" name="กลุ่ม 148"/>
          <p:cNvGrpSpPr>
            <a:grpSpLocks/>
          </p:cNvGrpSpPr>
          <p:nvPr/>
        </p:nvGrpSpPr>
        <p:grpSpPr bwMode="auto">
          <a:xfrm>
            <a:off x="7715250" y="2657475"/>
            <a:ext cx="1300163" cy="871538"/>
            <a:chOff x="6091229" y="2604780"/>
            <a:chExt cx="975528" cy="1038533"/>
          </a:xfrm>
        </p:grpSpPr>
        <p:cxnSp>
          <p:nvCxnSpPr>
            <p:cNvPr id="17" name="ตัวเชื่อมต่อหักมุม 52"/>
            <p:cNvCxnSpPr/>
            <p:nvPr/>
          </p:nvCxnSpPr>
          <p:spPr>
            <a:xfrm rot="16200000" flipH="1">
              <a:off x="6427783" y="3069851"/>
              <a:ext cx="1038533" cy="108392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4402" name="TextBox 99"/>
            <p:cNvSpPr txBox="1">
              <a:spLocks noChangeArrowheads="1"/>
            </p:cNvSpPr>
            <p:nvPr/>
          </p:nvSpPr>
          <p:spPr bwMode="auto">
            <a:xfrm>
              <a:off x="6091229" y="2672884"/>
              <a:ext cx="975528" cy="440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Form A / Form B</a:t>
              </a:r>
              <a:endParaRPr lang="th-TH">
                <a:latin typeface="FreesiaUPC" pitchFamily="34" charset="-34"/>
                <a:ea typeface="TH SarabunPSK"/>
                <a:cs typeface="FreesiaUPC" pitchFamily="34" charset="-34"/>
              </a:endParaRPr>
            </a:p>
          </p:txBody>
        </p:sp>
      </p:grpSp>
      <p:grpSp>
        <p:nvGrpSpPr>
          <p:cNvPr id="14347" name="กลุ่ม 85"/>
          <p:cNvGrpSpPr>
            <a:grpSpLocks/>
          </p:cNvGrpSpPr>
          <p:nvPr/>
        </p:nvGrpSpPr>
        <p:grpSpPr bwMode="auto">
          <a:xfrm>
            <a:off x="3810000" y="4857750"/>
            <a:ext cx="2381250" cy="811213"/>
            <a:chOff x="2857488" y="4048133"/>
            <a:chExt cx="1785950" cy="676279"/>
          </a:xfrm>
        </p:grpSpPr>
        <p:cxnSp>
          <p:nvCxnSpPr>
            <p:cNvPr id="23" name="ตัวเชื่อมต่อหักมุม 58"/>
            <p:cNvCxnSpPr/>
            <p:nvPr/>
          </p:nvCxnSpPr>
          <p:spPr bwMode="auto">
            <a:xfrm rot="10800000">
              <a:off x="2857488" y="4572216"/>
              <a:ext cx="1176346" cy="152196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4400" name="TextBox 107"/>
            <p:cNvSpPr txBox="1">
              <a:spLocks noChangeArrowheads="1"/>
            </p:cNvSpPr>
            <p:nvPr/>
          </p:nvSpPr>
          <p:spPr bwMode="auto">
            <a:xfrm>
              <a:off x="2857488" y="4048133"/>
              <a:ext cx="178595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Cert. </a:t>
              </a:r>
              <a:r>
                <a:rPr lang="th-TH">
                  <a:latin typeface="FreesiaUPC" pitchFamily="34" charset="-34"/>
                  <a:ea typeface="TH SarabunPSK"/>
                  <a:cs typeface="FreesiaUPC" pitchFamily="34" charset="-34"/>
                </a:rPr>
                <a:t>+</a:t>
              </a:r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 Form A, B  </a:t>
              </a:r>
              <a:endParaRPr lang="th-TH">
                <a:latin typeface="FreesiaUPC" pitchFamily="34" charset="-34"/>
                <a:ea typeface="TH SarabunPSK"/>
                <a:cs typeface="FreesiaUPC" pitchFamily="34" charset="-34"/>
              </a:endParaRPr>
            </a:p>
          </p:txBody>
        </p:sp>
      </p:grpSp>
      <p:grpSp>
        <p:nvGrpSpPr>
          <p:cNvPr id="14348" name="กลุ่ม 147"/>
          <p:cNvGrpSpPr>
            <a:grpSpLocks/>
          </p:cNvGrpSpPr>
          <p:nvPr/>
        </p:nvGrpSpPr>
        <p:grpSpPr bwMode="auto">
          <a:xfrm>
            <a:off x="7315200" y="1347788"/>
            <a:ext cx="2305050" cy="795337"/>
            <a:chOff x="5791216" y="1346714"/>
            <a:chExt cx="1728891" cy="796402"/>
          </a:xfrm>
        </p:grpSpPr>
        <p:cxnSp>
          <p:nvCxnSpPr>
            <p:cNvPr id="26" name="ตัวเชื่อมต่อหักมุม 54"/>
            <p:cNvCxnSpPr>
              <a:stCxn id="9" idx="2"/>
            </p:cNvCxnSpPr>
            <p:nvPr/>
          </p:nvCxnSpPr>
          <p:spPr>
            <a:xfrm rot="5400000">
              <a:off x="6361647" y="1575241"/>
              <a:ext cx="796402" cy="33934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4398" name="TextBox 128"/>
            <p:cNvSpPr txBox="1">
              <a:spLocks noChangeArrowheads="1"/>
            </p:cNvSpPr>
            <p:nvPr/>
          </p:nvSpPr>
          <p:spPr bwMode="auto">
            <a:xfrm>
              <a:off x="5791216" y="1500175"/>
              <a:ext cx="1728891" cy="36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Catch Cert. /Captain Statement</a:t>
              </a:r>
              <a:endParaRPr lang="th-TH">
                <a:latin typeface="FreesiaUPC" pitchFamily="34" charset="-34"/>
                <a:ea typeface="TH SarabunPSK"/>
                <a:cs typeface="FreesiaUPC" pitchFamily="34" charset="-34"/>
              </a:endParaRPr>
            </a:p>
          </p:txBody>
        </p:sp>
      </p:grpSp>
      <p:grpSp>
        <p:nvGrpSpPr>
          <p:cNvPr id="14349" name="กลุ่ม 145"/>
          <p:cNvGrpSpPr>
            <a:grpSpLocks/>
          </p:cNvGrpSpPr>
          <p:nvPr/>
        </p:nvGrpSpPr>
        <p:grpSpPr bwMode="auto">
          <a:xfrm>
            <a:off x="2520950" y="1457325"/>
            <a:ext cx="1852613" cy="3894138"/>
            <a:chOff x="2195458" y="1547795"/>
            <a:chExt cx="1075352" cy="3810032"/>
          </a:xfrm>
        </p:grpSpPr>
        <p:cxnSp>
          <p:nvCxnSpPr>
            <p:cNvPr id="29" name="ตัวเชื่อมต่อหักมุม 60"/>
            <p:cNvCxnSpPr>
              <a:stCxn id="38" idx="2"/>
            </p:cNvCxnSpPr>
            <p:nvPr/>
          </p:nvCxnSpPr>
          <p:spPr>
            <a:xfrm rot="5400000">
              <a:off x="788034" y="2955219"/>
              <a:ext cx="3810032" cy="995184"/>
            </a:xfrm>
            <a:prstGeom prst="bentConnector3">
              <a:avLst>
                <a:gd name="adj1" fmla="val 67620"/>
              </a:avLst>
            </a:prstGeom>
            <a:ln>
              <a:prstDash val="sysDash"/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4396" name="TextBox 135"/>
            <p:cNvSpPr txBox="1">
              <a:spLocks noChangeArrowheads="1"/>
            </p:cNvSpPr>
            <p:nvPr/>
          </p:nvSpPr>
          <p:spPr bwMode="auto">
            <a:xfrm>
              <a:off x="2500298" y="4143380"/>
              <a:ext cx="770512" cy="361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MCTD &amp; Logbook</a:t>
              </a:r>
              <a:endParaRPr lang="th-TH">
                <a:latin typeface="FreesiaUPC" pitchFamily="34" charset="-34"/>
                <a:ea typeface="TH SarabunPSK"/>
                <a:cs typeface="FreesiaUPC" pitchFamily="34" charset="-34"/>
              </a:endParaRPr>
            </a:p>
          </p:txBody>
        </p:sp>
      </p:grpSp>
      <p:grpSp>
        <p:nvGrpSpPr>
          <p:cNvPr id="14350" name="กลุ่ม 144"/>
          <p:cNvGrpSpPr>
            <a:grpSpLocks/>
          </p:cNvGrpSpPr>
          <p:nvPr/>
        </p:nvGrpSpPr>
        <p:grpSpPr bwMode="auto">
          <a:xfrm>
            <a:off x="1016000" y="3514725"/>
            <a:ext cx="738188" cy="2105025"/>
            <a:chOff x="1010090" y="3737550"/>
            <a:chExt cx="553281" cy="1881885"/>
          </a:xfrm>
        </p:grpSpPr>
        <p:cxnSp>
          <p:nvCxnSpPr>
            <p:cNvPr id="32" name="รูปร่าง 93"/>
            <p:cNvCxnSpPr>
              <a:stCxn id="35" idx="2"/>
            </p:cNvCxnSpPr>
            <p:nvPr/>
          </p:nvCxnSpPr>
          <p:spPr>
            <a:xfrm rot="16200000" flipH="1">
              <a:off x="201221" y="4553558"/>
              <a:ext cx="1881885" cy="249869"/>
            </a:xfrm>
            <a:prstGeom prst="bentConnector2">
              <a:avLst/>
            </a:prstGeom>
            <a:ln>
              <a:prstDash val="sysDash"/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4394" name="TextBox 136"/>
            <p:cNvSpPr txBox="1">
              <a:spLocks noChangeArrowheads="1"/>
            </p:cNvSpPr>
            <p:nvPr/>
          </p:nvSpPr>
          <p:spPr bwMode="auto">
            <a:xfrm>
              <a:off x="1010090" y="4114694"/>
              <a:ext cx="553281" cy="330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Logbook</a:t>
              </a:r>
              <a:endParaRPr lang="th-TH">
                <a:latin typeface="FreesiaUPC" pitchFamily="34" charset="-34"/>
                <a:ea typeface="TH SarabunPSK"/>
                <a:cs typeface="FreesiaUPC" pitchFamily="34" charset="-34"/>
              </a:endParaRPr>
            </a:p>
          </p:txBody>
        </p:sp>
      </p:grpSp>
      <p:grpSp>
        <p:nvGrpSpPr>
          <p:cNvPr id="14351" name="กลุ่ม 142"/>
          <p:cNvGrpSpPr>
            <a:grpSpLocks/>
          </p:cNvGrpSpPr>
          <p:nvPr/>
        </p:nvGrpSpPr>
        <p:grpSpPr bwMode="auto">
          <a:xfrm>
            <a:off x="641350" y="2286000"/>
            <a:ext cx="1428750" cy="1450975"/>
            <a:chOff x="785786" y="2285992"/>
            <a:chExt cx="1071570" cy="1451559"/>
          </a:xfrm>
        </p:grpSpPr>
        <p:pic>
          <p:nvPicPr>
            <p:cNvPr id="35" name="Picture 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85786" y="2643182"/>
              <a:ext cx="1071570" cy="1094369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4392" name="TextBox 137"/>
            <p:cNvSpPr txBox="1">
              <a:spLocks noChangeArrowheads="1"/>
            </p:cNvSpPr>
            <p:nvPr/>
          </p:nvSpPr>
          <p:spPr bwMode="auto">
            <a:xfrm>
              <a:off x="928662" y="2285992"/>
              <a:ext cx="856251" cy="369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Fishing Vessel</a:t>
              </a:r>
              <a:endParaRPr lang="th-TH">
                <a:latin typeface="FreesiaUPC" pitchFamily="34" charset="-34"/>
                <a:ea typeface="TH SarabunPSK"/>
                <a:cs typeface="FreesiaUPC" pitchFamily="34" charset="-34"/>
              </a:endParaRPr>
            </a:p>
          </p:txBody>
        </p:sp>
      </p:grpSp>
      <p:grpSp>
        <p:nvGrpSpPr>
          <p:cNvPr id="14352" name="กลุ่ม 143"/>
          <p:cNvGrpSpPr>
            <a:grpSpLocks/>
          </p:cNvGrpSpPr>
          <p:nvPr/>
        </p:nvGrpSpPr>
        <p:grpSpPr bwMode="auto">
          <a:xfrm>
            <a:off x="3498850" y="787400"/>
            <a:ext cx="1511300" cy="1154113"/>
            <a:chOff x="2928926" y="785794"/>
            <a:chExt cx="1134374" cy="1155175"/>
          </a:xfrm>
        </p:grpSpPr>
        <p:pic>
          <p:nvPicPr>
            <p:cNvPr id="38" name="Picture 5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2928926" y="785794"/>
              <a:ext cx="1134374" cy="762701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4390" name="TextBox 138"/>
            <p:cNvSpPr txBox="1">
              <a:spLocks noChangeArrowheads="1"/>
            </p:cNvSpPr>
            <p:nvPr/>
          </p:nvSpPr>
          <p:spPr bwMode="auto">
            <a:xfrm>
              <a:off x="3571868" y="1571612"/>
              <a:ext cx="468288" cy="369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Carrier</a:t>
              </a:r>
              <a:endParaRPr lang="th-TH">
                <a:latin typeface="FreesiaUPC" pitchFamily="34" charset="-34"/>
                <a:ea typeface="TH SarabunPSK"/>
                <a:cs typeface="FreesiaUPC" pitchFamily="34" charset="-34"/>
              </a:endParaRPr>
            </a:p>
          </p:txBody>
        </p:sp>
      </p:grpSp>
      <p:sp>
        <p:nvSpPr>
          <p:cNvPr id="40" name="สี่เหลี่ยมผืนผ้า 43"/>
          <p:cNvSpPr/>
          <p:nvPr/>
        </p:nvSpPr>
        <p:spPr>
          <a:xfrm>
            <a:off x="3498850" y="2714625"/>
            <a:ext cx="2190750" cy="7699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FreesiaUPC" pitchFamily="34" charset="-34"/>
                <a:cs typeface="FreesiaUPC" pitchFamily="34" charset="-34"/>
              </a:rPr>
              <a:t>Fish Trade</a:t>
            </a:r>
            <a:endParaRPr lang="th-TH" sz="2400" b="1" dirty="0">
              <a:latin typeface="FreesiaUPC" pitchFamily="34" charset="-34"/>
              <a:cs typeface="FreesiaUPC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dirty="0">
                <a:latin typeface="FreesiaUPC" pitchFamily="34" charset="-34"/>
                <a:cs typeface="FreesiaUPC" pitchFamily="34" charset="-34"/>
              </a:rPr>
              <a:t>(</a:t>
            </a:r>
            <a:r>
              <a:rPr lang="en-US" sz="2000" dirty="0">
                <a:latin typeface="FreesiaUPC" pitchFamily="34" charset="-34"/>
                <a:cs typeface="FreesiaUPC" pitchFamily="34" charset="-34"/>
              </a:rPr>
              <a:t>MCPD</a:t>
            </a:r>
            <a:r>
              <a:rPr lang="en-US" sz="2000" dirty="0">
                <a:latin typeface="FreesiaUPC" pitchFamily="34" charset="-34"/>
                <a:cs typeface="FreesiaUPC" pitchFamily="34" charset="-34"/>
              </a:rPr>
              <a:t>)</a:t>
            </a:r>
            <a:endParaRPr lang="th-TH" sz="2000" dirty="0">
              <a:latin typeface="FreesiaUPC" pitchFamily="34" charset="-34"/>
              <a:cs typeface="FreesiaUPC" pitchFamily="34" charset="-34"/>
            </a:endParaRPr>
          </a:p>
        </p:txBody>
      </p:sp>
      <p:cxnSp>
        <p:nvCxnSpPr>
          <p:cNvPr id="41" name="ตัวเชื่อมต่อหักมุม 152"/>
          <p:cNvCxnSpPr/>
          <p:nvPr/>
        </p:nvCxnSpPr>
        <p:spPr>
          <a:xfrm>
            <a:off x="2081213" y="3311525"/>
            <a:ext cx="5045075" cy="723900"/>
          </a:xfrm>
          <a:prstGeom prst="bentConnector3">
            <a:avLst>
              <a:gd name="adj1" fmla="val 13125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2" name="แผนผังลำดับงาน: เอกสาร 158">
            <a:hlinkClick r:id="rId4" action="ppaction://hlinkfile"/>
          </p:cNvPr>
          <p:cNvSpPr/>
          <p:nvPr/>
        </p:nvSpPr>
        <p:spPr>
          <a:xfrm>
            <a:off x="5403850" y="3359150"/>
            <a:ext cx="476250" cy="290513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43" name="แผนผังลำดับงาน: เอกสาร 159">
            <a:hlinkClick r:id="rId4" action="ppaction://hlinkfile"/>
          </p:cNvPr>
          <p:cNvSpPr/>
          <p:nvPr/>
        </p:nvSpPr>
        <p:spPr>
          <a:xfrm>
            <a:off x="10496550" y="3609975"/>
            <a:ext cx="476250" cy="285750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45" name="แผนผังลำดับงาน: เอกสาร 161">
            <a:hlinkClick r:id="rId5" action="ppaction://hlinkfile"/>
          </p:cNvPr>
          <p:cNvSpPr/>
          <p:nvPr/>
        </p:nvSpPr>
        <p:spPr>
          <a:xfrm>
            <a:off x="10572750" y="4114800"/>
            <a:ext cx="476250" cy="285750"/>
          </a:xfrm>
          <a:prstGeom prst="flowChartDocumen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46" name="แผนผังลำดับงาน: เอกสาร 163">
            <a:hlinkClick r:id="rId6" action="ppaction://hlinkfile"/>
          </p:cNvPr>
          <p:cNvSpPr/>
          <p:nvPr/>
        </p:nvSpPr>
        <p:spPr>
          <a:xfrm>
            <a:off x="9855200" y="1216025"/>
            <a:ext cx="482600" cy="339725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47" name="แผนผังลำดับงาน: เอกสาร 164">
            <a:hlinkClick r:id="rId7" action="ppaction://hlinkfile"/>
          </p:cNvPr>
          <p:cNvSpPr/>
          <p:nvPr/>
        </p:nvSpPr>
        <p:spPr>
          <a:xfrm>
            <a:off x="1668463" y="3502025"/>
            <a:ext cx="381000" cy="285750"/>
          </a:xfrm>
          <a:prstGeom prst="flowChart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48" name="แผนผังลำดับงาน: เอกสาร 165">
            <a:hlinkClick r:id="rId8" action="ppaction://hlinkfile"/>
          </p:cNvPr>
          <p:cNvSpPr/>
          <p:nvPr/>
        </p:nvSpPr>
        <p:spPr>
          <a:xfrm>
            <a:off x="5499100" y="2644775"/>
            <a:ext cx="381000" cy="285750"/>
          </a:xfrm>
          <a:prstGeom prst="flowChartDocumen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44" name="แผนผังลำดับงาน: เอกสาร 160">
            <a:hlinkClick r:id="rId9" action="ppaction://hlinkfile"/>
          </p:cNvPr>
          <p:cNvSpPr/>
          <p:nvPr/>
        </p:nvSpPr>
        <p:spPr>
          <a:xfrm>
            <a:off x="9880600" y="2400300"/>
            <a:ext cx="406400" cy="314325"/>
          </a:xfrm>
          <a:prstGeom prst="flowChartDocumen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64" name="แผนผังลำดับงาน: เอกสาร 160">
            <a:hlinkClick r:id="rId10" action="ppaction://hlinkfile"/>
          </p:cNvPr>
          <p:cNvSpPr/>
          <p:nvPr/>
        </p:nvSpPr>
        <p:spPr>
          <a:xfrm>
            <a:off x="10382250" y="2400300"/>
            <a:ext cx="381000" cy="285750"/>
          </a:xfrm>
          <a:prstGeom prst="flowChartDocumen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grpSp>
        <p:nvGrpSpPr>
          <p:cNvPr id="14363" name="กลุ่ม 83"/>
          <p:cNvGrpSpPr>
            <a:grpSpLocks/>
          </p:cNvGrpSpPr>
          <p:nvPr/>
        </p:nvGrpSpPr>
        <p:grpSpPr bwMode="auto">
          <a:xfrm>
            <a:off x="9431338" y="4403725"/>
            <a:ext cx="2760662" cy="1882775"/>
            <a:chOff x="7073720" y="3670302"/>
            <a:chExt cx="2070280" cy="1568463"/>
          </a:xfrm>
        </p:grpSpPr>
        <p:grpSp>
          <p:nvGrpSpPr>
            <p:cNvPr id="14383" name="กลุ่ม 79"/>
            <p:cNvGrpSpPr>
              <a:grpSpLocks/>
            </p:cNvGrpSpPr>
            <p:nvPr/>
          </p:nvGrpSpPr>
          <p:grpSpPr bwMode="auto">
            <a:xfrm>
              <a:off x="7073720" y="4464855"/>
              <a:ext cx="2070280" cy="773910"/>
              <a:chOff x="7073720" y="4464855"/>
              <a:chExt cx="2070280" cy="773910"/>
            </a:xfrm>
          </p:grpSpPr>
          <p:sp>
            <p:nvSpPr>
              <p:cNvPr id="50" name="สี่เหลี่ยมผืนผ้า 38"/>
              <p:cNvSpPr/>
              <p:nvPr/>
            </p:nvSpPr>
            <p:spPr>
              <a:xfrm>
                <a:off x="7073720" y="4465114"/>
                <a:ext cx="1927420" cy="538249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b="1" dirty="0">
                    <a:latin typeface="FreesiaUPC" pitchFamily="34" charset="-34"/>
                    <a:cs typeface="FreesiaUPC" pitchFamily="34" charset="-34"/>
                  </a:rPr>
                  <a:t>Mixing  Fishmeal Plant</a:t>
                </a:r>
                <a:endParaRPr lang="th-TH" sz="2000" b="1" dirty="0">
                  <a:latin typeface="FreesiaUPC" pitchFamily="34" charset="-34"/>
                  <a:cs typeface="FreesiaUPC" pitchFamily="34" charset="-34"/>
                </a:endParaRP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h-TH" sz="1600" dirty="0">
                    <a:latin typeface="FreesiaUPC" pitchFamily="34" charset="-34"/>
                    <a:cs typeface="FreesiaUPC" pitchFamily="34" charset="-34"/>
                  </a:rPr>
                  <a:t>(</a:t>
                </a:r>
                <a:r>
                  <a:rPr lang="en-US" sz="1600" dirty="0">
                    <a:latin typeface="FreesiaUPC" pitchFamily="34" charset="-34"/>
                    <a:cs typeface="FreesiaUPC" pitchFamily="34" charset="-34"/>
                  </a:rPr>
                  <a:t>Cert. for Mixed Product</a:t>
                </a:r>
                <a:r>
                  <a:rPr lang="th-TH" sz="1600" dirty="0">
                    <a:latin typeface="FreesiaUPC" pitchFamily="34" charset="-34"/>
                    <a:cs typeface="FreesiaUPC" pitchFamily="34" charset="-34"/>
                  </a:rPr>
                  <a:t>)</a:t>
                </a:r>
                <a:endParaRPr lang="th-TH" sz="1600" dirty="0">
                  <a:latin typeface="FreesiaUPC" pitchFamily="34" charset="-34"/>
                  <a:cs typeface="FreesiaUPC" pitchFamily="34" charset="-34"/>
                </a:endParaRPr>
              </a:p>
            </p:txBody>
          </p:sp>
          <p:sp>
            <p:nvSpPr>
              <p:cNvPr id="53" name="แผนผังลำดับงาน: เอกสาร 161">
                <a:hlinkClick r:id="rId11" action="ppaction://hlinkfile"/>
              </p:cNvPr>
              <p:cNvSpPr/>
              <p:nvPr/>
            </p:nvSpPr>
            <p:spPr>
              <a:xfrm>
                <a:off x="8858280" y="5000718"/>
                <a:ext cx="285720" cy="238047"/>
              </a:xfrm>
              <a:prstGeom prst="flowChartDocumen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/>
              </a:p>
            </p:txBody>
          </p:sp>
        </p:grpSp>
        <p:grpSp>
          <p:nvGrpSpPr>
            <p:cNvPr id="14384" name="กลุ่ม 78"/>
            <p:cNvGrpSpPr>
              <a:grpSpLocks/>
            </p:cNvGrpSpPr>
            <p:nvPr/>
          </p:nvGrpSpPr>
          <p:grpSpPr bwMode="auto">
            <a:xfrm>
              <a:off x="7488237" y="3670302"/>
              <a:ext cx="1453357" cy="794556"/>
              <a:chOff x="7488237" y="3670302"/>
              <a:chExt cx="1453357" cy="794556"/>
            </a:xfrm>
          </p:grpSpPr>
          <p:cxnSp>
            <p:nvCxnSpPr>
              <p:cNvPr id="62" name="ตัวเชื่อมต่อหักมุม 56"/>
              <p:cNvCxnSpPr/>
              <p:nvPr/>
            </p:nvCxnSpPr>
            <p:spPr bwMode="auto">
              <a:xfrm rot="5400000">
                <a:off x="7135252" y="4023064"/>
                <a:ext cx="794812" cy="89287"/>
              </a:xfrm>
              <a:prstGeom prst="bentConnector3">
                <a:avLst>
                  <a:gd name="adj1" fmla="val 50000"/>
                </a:avLst>
              </a:prstGeom>
              <a:ln>
                <a:tailEnd type="arrow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4386" name="TextBox 100"/>
              <p:cNvSpPr txBox="1">
                <a:spLocks noChangeArrowheads="1"/>
              </p:cNvSpPr>
              <p:nvPr/>
            </p:nvSpPr>
            <p:spPr bwMode="auto">
              <a:xfrm>
                <a:off x="7572396" y="3857632"/>
                <a:ext cx="136919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FreesiaUPC" pitchFamily="34" charset="-34"/>
                    <a:ea typeface="TH SarabunPSK"/>
                    <a:cs typeface="FreesiaUPC" pitchFamily="34" charset="-34"/>
                  </a:rPr>
                  <a:t>Cert.</a:t>
                </a:r>
                <a:r>
                  <a:rPr lang="th-TH">
                    <a:latin typeface="FreesiaUPC" pitchFamily="34" charset="-34"/>
                    <a:ea typeface="TH SarabunPSK"/>
                    <a:cs typeface="FreesiaUPC" pitchFamily="34" charset="-34"/>
                  </a:rPr>
                  <a:t> + </a:t>
                </a:r>
                <a:r>
                  <a:rPr lang="en-US">
                    <a:latin typeface="FreesiaUPC" pitchFamily="34" charset="-34"/>
                    <a:ea typeface="TH SarabunPSK"/>
                    <a:cs typeface="FreesiaUPC" pitchFamily="34" charset="-34"/>
                  </a:rPr>
                  <a:t>Form</a:t>
                </a:r>
                <a:r>
                  <a:rPr lang="th-TH">
                    <a:latin typeface="FreesiaUPC" pitchFamily="34" charset="-34"/>
                    <a:ea typeface="TH SarabunPSK"/>
                    <a:cs typeface="FreesiaUPC" pitchFamily="34" charset="-34"/>
                  </a:rPr>
                  <a:t> </a:t>
                </a:r>
                <a:r>
                  <a:rPr lang="en-US">
                    <a:latin typeface="FreesiaUPC" pitchFamily="34" charset="-34"/>
                    <a:ea typeface="TH SarabunPSK"/>
                    <a:cs typeface="FreesiaUPC" pitchFamily="34" charset="-34"/>
                  </a:rPr>
                  <a:t>A, B</a:t>
                </a:r>
                <a:endParaRPr lang="th-TH">
                  <a:latin typeface="FreesiaUPC" pitchFamily="34" charset="-34"/>
                  <a:ea typeface="TH SarabunPSK"/>
                  <a:cs typeface="FreesiaUPC" pitchFamily="34" charset="-34"/>
                </a:endParaRPr>
              </a:p>
            </p:txBody>
          </p:sp>
        </p:grpSp>
      </p:grpSp>
      <p:grpSp>
        <p:nvGrpSpPr>
          <p:cNvPr id="14364" name="กลุ่ม 84"/>
          <p:cNvGrpSpPr>
            <a:grpSpLocks/>
          </p:cNvGrpSpPr>
          <p:nvPr/>
        </p:nvGrpSpPr>
        <p:grpSpPr bwMode="auto">
          <a:xfrm>
            <a:off x="7905750" y="5472113"/>
            <a:ext cx="2667000" cy="939800"/>
            <a:chOff x="5929322" y="4559761"/>
            <a:chExt cx="2000264" cy="784091"/>
          </a:xfrm>
        </p:grpSpPr>
        <p:cxnSp>
          <p:nvCxnSpPr>
            <p:cNvPr id="52" name="ตัวเชื่อมต่อหักมุม 58"/>
            <p:cNvCxnSpPr>
              <a:stCxn id="50" idx="1"/>
            </p:cNvCxnSpPr>
            <p:nvPr/>
          </p:nvCxnSpPr>
          <p:spPr bwMode="auto">
            <a:xfrm rot="10800000" flipV="1">
              <a:off x="5929322" y="4734592"/>
              <a:ext cx="1144199" cy="19469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14380" name="กลุ่ม 81"/>
            <p:cNvGrpSpPr>
              <a:grpSpLocks/>
            </p:cNvGrpSpPr>
            <p:nvPr/>
          </p:nvGrpSpPr>
          <p:grpSpPr bwMode="auto">
            <a:xfrm>
              <a:off x="5964947" y="4559761"/>
              <a:ext cx="1964639" cy="784091"/>
              <a:chOff x="5964947" y="4559761"/>
              <a:chExt cx="1964639" cy="784091"/>
            </a:xfrm>
          </p:grpSpPr>
          <p:sp>
            <p:nvSpPr>
              <p:cNvPr id="14381" name="TextBox 100"/>
              <p:cNvSpPr txBox="1">
                <a:spLocks noChangeArrowheads="1"/>
              </p:cNvSpPr>
              <p:nvPr/>
            </p:nvSpPr>
            <p:spPr bwMode="auto">
              <a:xfrm>
                <a:off x="5964947" y="4559761"/>
                <a:ext cx="873076" cy="5386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FreesiaUPC" pitchFamily="34" charset="-34"/>
                    <a:ea typeface="TH SarabunPSK"/>
                    <a:cs typeface="FreesiaUPC" pitchFamily="34" charset="-34"/>
                  </a:rPr>
                  <a:t>Cert. for Mixed</a:t>
                </a:r>
              </a:p>
              <a:p>
                <a:r>
                  <a:rPr lang="en-US">
                    <a:latin typeface="FreesiaUPC" pitchFamily="34" charset="-34"/>
                    <a:ea typeface="TH SarabunPSK"/>
                    <a:cs typeface="FreesiaUPC" pitchFamily="34" charset="-34"/>
                  </a:rPr>
                  <a:t>Product</a:t>
                </a:r>
                <a:r>
                  <a:rPr lang="th-TH">
                    <a:latin typeface="FreesiaUPC" pitchFamily="34" charset="-34"/>
                    <a:ea typeface="TH SarabunPSK"/>
                    <a:cs typeface="FreesiaUPC" pitchFamily="34" charset="-34"/>
                  </a:rPr>
                  <a:t> +</a:t>
                </a:r>
              </a:p>
            </p:txBody>
          </p:sp>
          <p:sp>
            <p:nvSpPr>
              <p:cNvPr id="14382" name="TextBox 100"/>
              <p:cNvSpPr txBox="1">
                <a:spLocks noChangeArrowheads="1"/>
              </p:cNvSpPr>
              <p:nvPr/>
            </p:nvSpPr>
            <p:spPr bwMode="auto">
              <a:xfrm>
                <a:off x="6072230" y="5036075"/>
                <a:ext cx="185735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FreesiaUPC" pitchFamily="34" charset="-34"/>
                    <a:ea typeface="TH SarabunPSK"/>
                    <a:cs typeface="FreesiaUPC" pitchFamily="34" charset="-34"/>
                  </a:rPr>
                  <a:t>Form A, B</a:t>
                </a:r>
                <a:endParaRPr lang="th-TH">
                  <a:latin typeface="FreesiaUPC" pitchFamily="34" charset="-34"/>
                  <a:ea typeface="TH SarabunPSK"/>
                  <a:cs typeface="FreesiaUPC" pitchFamily="34" charset="-34"/>
                </a:endParaRPr>
              </a:p>
            </p:txBody>
          </p:sp>
        </p:grpSp>
      </p:grpSp>
      <p:grpSp>
        <p:nvGrpSpPr>
          <p:cNvPr id="14365" name="กลุ่ม 80"/>
          <p:cNvGrpSpPr>
            <a:grpSpLocks/>
          </p:cNvGrpSpPr>
          <p:nvPr/>
        </p:nvGrpSpPr>
        <p:grpSpPr bwMode="auto">
          <a:xfrm>
            <a:off x="5429250" y="4419600"/>
            <a:ext cx="3905250" cy="1662113"/>
            <a:chOff x="4071934" y="3683002"/>
            <a:chExt cx="2928958" cy="1385602"/>
          </a:xfrm>
        </p:grpSpPr>
        <p:grpSp>
          <p:nvGrpSpPr>
            <p:cNvPr id="14375" name="Group 65"/>
            <p:cNvGrpSpPr>
              <a:grpSpLocks/>
            </p:cNvGrpSpPr>
            <p:nvPr/>
          </p:nvGrpSpPr>
          <p:grpSpPr bwMode="auto">
            <a:xfrm>
              <a:off x="4071934" y="3683002"/>
              <a:ext cx="1857388" cy="1385602"/>
              <a:chOff x="4071934" y="3835685"/>
              <a:chExt cx="1857388" cy="1241191"/>
            </a:xfrm>
          </p:grpSpPr>
          <p:cxnSp>
            <p:nvCxnSpPr>
              <p:cNvPr id="20" name="ตัวเชื่อมต่อหักมุม 56"/>
              <p:cNvCxnSpPr/>
              <p:nvPr/>
            </p:nvCxnSpPr>
            <p:spPr bwMode="auto">
              <a:xfrm rot="5400000">
                <a:off x="5178099" y="4229718"/>
                <a:ext cx="851170" cy="63104"/>
              </a:xfrm>
              <a:prstGeom prst="bentConnector3">
                <a:avLst>
                  <a:gd name="adj1" fmla="val 50000"/>
                </a:avLst>
              </a:prstGeom>
              <a:ln>
                <a:tailEnd type="arrow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7" name="สี่เหลี่ยมผืนผ้า 40"/>
              <p:cNvSpPr/>
              <p:nvPr/>
            </p:nvSpPr>
            <p:spPr>
              <a:xfrm>
                <a:off x="4071934" y="4686855"/>
                <a:ext cx="1857388" cy="390021"/>
              </a:xfrm>
              <a:prstGeom prst="rect">
                <a:avLst/>
              </a:prstGeom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b="1" dirty="0" err="1">
                    <a:latin typeface="FreesiaUPC" pitchFamily="34" charset="-34"/>
                    <a:cs typeface="FreesiaUPC" pitchFamily="34" charset="-34"/>
                  </a:rPr>
                  <a:t>Feedmill</a:t>
                </a:r>
                <a:r>
                  <a:rPr lang="en-US" sz="2800" b="1" dirty="0">
                    <a:latin typeface="FreesiaUPC" pitchFamily="34" charset="-34"/>
                    <a:cs typeface="FreesiaUPC" pitchFamily="34" charset="-34"/>
                  </a:rPr>
                  <a:t> Plant</a:t>
                </a:r>
                <a:endParaRPr lang="th-TH" sz="2800" b="1" dirty="0">
                  <a:latin typeface="FreesiaUPC" pitchFamily="34" charset="-34"/>
                  <a:cs typeface="FreesiaUPC" pitchFamily="34" charset="-34"/>
                </a:endParaRPr>
              </a:p>
            </p:txBody>
          </p:sp>
        </p:grpSp>
        <p:sp>
          <p:nvSpPr>
            <p:cNvPr id="14376" name="TextBox 100"/>
            <p:cNvSpPr txBox="1">
              <a:spLocks noChangeArrowheads="1"/>
            </p:cNvSpPr>
            <p:nvPr/>
          </p:nvSpPr>
          <p:spPr bwMode="auto">
            <a:xfrm>
              <a:off x="5631694" y="3857633"/>
              <a:ext cx="136919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Cert. </a:t>
              </a:r>
              <a:r>
                <a:rPr lang="th-TH">
                  <a:latin typeface="FreesiaUPC" pitchFamily="34" charset="-34"/>
                  <a:ea typeface="TH SarabunPSK"/>
                  <a:cs typeface="FreesiaUPC" pitchFamily="34" charset="-34"/>
                </a:rPr>
                <a:t>+ </a:t>
              </a:r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Form A, B </a:t>
              </a:r>
              <a:endParaRPr lang="th-TH">
                <a:latin typeface="FreesiaUPC" pitchFamily="34" charset="-34"/>
                <a:ea typeface="TH SarabunPSK"/>
                <a:cs typeface="FreesiaUPC" pitchFamily="34" charset="-34"/>
              </a:endParaRPr>
            </a:p>
          </p:txBody>
        </p:sp>
      </p:grpSp>
      <p:grpSp>
        <p:nvGrpSpPr>
          <p:cNvPr id="14366" name="กลุ่ม 91"/>
          <p:cNvGrpSpPr>
            <a:grpSpLocks/>
          </p:cNvGrpSpPr>
          <p:nvPr/>
        </p:nvGrpSpPr>
        <p:grpSpPr bwMode="auto">
          <a:xfrm>
            <a:off x="3298825" y="5657850"/>
            <a:ext cx="2092325" cy="981075"/>
            <a:chOff x="2474184" y="4714888"/>
            <a:chExt cx="1569672" cy="817383"/>
          </a:xfrm>
        </p:grpSpPr>
        <p:cxnSp>
          <p:nvCxnSpPr>
            <p:cNvPr id="88" name="ตัวเชื่อมต่อหักมุม 58"/>
            <p:cNvCxnSpPr/>
            <p:nvPr/>
          </p:nvCxnSpPr>
          <p:spPr bwMode="auto">
            <a:xfrm rot="10800000">
              <a:off x="2857670" y="4714888"/>
              <a:ext cx="1176659" cy="152102"/>
            </a:xfrm>
            <a:prstGeom prst="bentConnector3">
              <a:avLst>
                <a:gd name="adj1" fmla="val 62114"/>
              </a:avLst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4374" name="TextBox 107"/>
            <p:cNvSpPr txBox="1">
              <a:spLocks noChangeArrowheads="1"/>
            </p:cNvSpPr>
            <p:nvPr/>
          </p:nvSpPr>
          <p:spPr bwMode="auto">
            <a:xfrm>
              <a:off x="2474184" y="4993662"/>
              <a:ext cx="1569672" cy="5386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Cert. for Mixed Product</a:t>
              </a:r>
              <a:r>
                <a:rPr lang="th-TH">
                  <a:latin typeface="FreesiaUPC" pitchFamily="34" charset="-34"/>
                  <a:ea typeface="TH SarabunPSK"/>
                  <a:cs typeface="FreesiaUPC" pitchFamily="34" charset="-34"/>
                </a:rPr>
                <a:t> + </a:t>
              </a:r>
            </a:p>
            <a:p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Form</a:t>
              </a:r>
              <a:r>
                <a:rPr lang="th-TH">
                  <a:latin typeface="FreesiaUPC" pitchFamily="34" charset="-34"/>
                  <a:ea typeface="TH SarabunPSK"/>
                  <a:cs typeface="FreesiaUPC" pitchFamily="34" charset="-34"/>
                </a:rPr>
                <a:t> </a:t>
              </a:r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A, B </a:t>
              </a:r>
              <a:endParaRPr lang="th-TH">
                <a:latin typeface="FreesiaUPC" pitchFamily="34" charset="-34"/>
                <a:ea typeface="TH SarabunPSK"/>
                <a:cs typeface="FreesiaUPC" pitchFamily="34" charset="-34"/>
              </a:endParaRPr>
            </a:p>
          </p:txBody>
        </p:sp>
      </p:grpSp>
      <p:sp>
        <p:nvSpPr>
          <p:cNvPr id="68" name="แผนผังลำดับงาน: เอกสาร 92"/>
          <p:cNvSpPr/>
          <p:nvPr/>
        </p:nvSpPr>
        <p:spPr>
          <a:xfrm>
            <a:off x="4953000" y="571500"/>
            <a:ext cx="857250" cy="500063"/>
          </a:xfrm>
          <a:prstGeom prst="flowChartDocumen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cs typeface="+mj-cs"/>
              </a:rPr>
              <a:t>Cert.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cs typeface="+mj-cs"/>
              </a:rPr>
              <a:t>Labor</a:t>
            </a:r>
            <a:endParaRPr lang="th-TH" sz="1400" dirty="0">
              <a:cs typeface="+mj-cs"/>
            </a:endParaRPr>
          </a:p>
        </p:txBody>
      </p:sp>
      <p:sp>
        <p:nvSpPr>
          <p:cNvPr id="72" name="แผนผังลำดับงาน: เอกสาร 92"/>
          <p:cNvSpPr/>
          <p:nvPr/>
        </p:nvSpPr>
        <p:spPr>
          <a:xfrm>
            <a:off x="10499725" y="3070225"/>
            <a:ext cx="857250" cy="500063"/>
          </a:xfrm>
          <a:prstGeom prst="flowChartDocumen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cs typeface="+mj-cs"/>
              </a:rPr>
              <a:t>Cert.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cs typeface="+mj-cs"/>
              </a:rPr>
              <a:t>Labor</a:t>
            </a:r>
            <a:endParaRPr lang="th-TH" sz="1400" dirty="0">
              <a:cs typeface="+mj-cs"/>
            </a:endParaRPr>
          </a:p>
        </p:txBody>
      </p:sp>
      <p:sp>
        <p:nvSpPr>
          <p:cNvPr id="73" name="แผนผังลำดับงาน: เอกสาร 92"/>
          <p:cNvSpPr/>
          <p:nvPr/>
        </p:nvSpPr>
        <p:spPr>
          <a:xfrm>
            <a:off x="1835150" y="2555875"/>
            <a:ext cx="857250" cy="500063"/>
          </a:xfrm>
          <a:prstGeom prst="flowChartDocumen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cs typeface="+mj-cs"/>
              </a:rPr>
              <a:t>Cert.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cs typeface="+mj-cs"/>
              </a:rPr>
              <a:t>Labor</a:t>
            </a:r>
            <a:endParaRPr lang="th-TH" sz="1400" dirty="0">
              <a:cs typeface="+mj-cs"/>
            </a:endParaRPr>
          </a:p>
        </p:txBody>
      </p:sp>
      <p:sp>
        <p:nvSpPr>
          <p:cNvPr id="70" name="สี่เหลี่ยมผืนผ้า 39"/>
          <p:cNvSpPr/>
          <p:nvPr/>
        </p:nvSpPr>
        <p:spPr>
          <a:xfrm>
            <a:off x="257175" y="6108700"/>
            <a:ext cx="2476500" cy="4619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FreesiaUPC" pitchFamily="34" charset="-34"/>
                <a:cs typeface="FreesiaUPC" pitchFamily="34" charset="-34"/>
              </a:rPr>
              <a:t>Prosecution</a:t>
            </a:r>
            <a:endParaRPr lang="th-TH" sz="2400" dirty="0">
              <a:solidFill>
                <a:schemeClr val="accent5">
                  <a:lumMod val="60000"/>
                  <a:lumOff val="40000"/>
                </a:schemeClr>
              </a:solidFill>
              <a:latin typeface="FreesiaUPC" pitchFamily="34" charset="-34"/>
              <a:cs typeface="FreesiaUPC" pitchFamily="34" charset="-34"/>
            </a:endParaRPr>
          </a:p>
        </p:txBody>
      </p:sp>
      <p:cxnSp>
        <p:nvCxnSpPr>
          <p:cNvPr id="71" name="รูปร่าง 16"/>
          <p:cNvCxnSpPr/>
          <p:nvPr/>
        </p:nvCxnSpPr>
        <p:spPr>
          <a:xfrm rot="5400000" flipH="1" flipV="1">
            <a:off x="2608263" y="6015037"/>
            <a:ext cx="647700" cy="314325"/>
          </a:xfrm>
          <a:prstGeom prst="bentConnector3">
            <a:avLst>
              <a:gd name="adj1" fmla="val 1219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5" name="แผนผังลำดับงาน: เอกสาร 92"/>
          <p:cNvSpPr/>
          <p:nvPr/>
        </p:nvSpPr>
        <p:spPr>
          <a:xfrm>
            <a:off x="11109325" y="4926013"/>
            <a:ext cx="857250" cy="500062"/>
          </a:xfrm>
          <a:prstGeom prst="flowChartDocumen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cs typeface="+mj-cs"/>
              </a:rPr>
              <a:t>Cert.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cs typeface="+mj-cs"/>
              </a:rPr>
              <a:t>Labor</a:t>
            </a:r>
            <a:endParaRPr lang="th-TH" sz="1400" dirty="0"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3905250" y="1581150"/>
            <a:ext cx="3929063" cy="2978150"/>
          </a:xfrm>
          <a:prstGeom prst="triangl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5" name="Oval 4"/>
          <p:cNvSpPr/>
          <p:nvPr/>
        </p:nvSpPr>
        <p:spPr>
          <a:xfrm>
            <a:off x="1495425" y="4608513"/>
            <a:ext cx="3709988" cy="1420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C000"/>
                </a:solidFill>
              </a:rPr>
              <a:t>Accountability</a:t>
            </a:r>
            <a:endParaRPr lang="en-US" sz="3200" b="1" dirty="0">
              <a:solidFill>
                <a:srgbClr val="FFC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165600" y="209550"/>
            <a:ext cx="3546475" cy="12604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C000"/>
                </a:solidFill>
              </a:rPr>
              <a:t>Legal Enforcement</a:t>
            </a:r>
            <a:endParaRPr lang="en-US" sz="3200" b="1" dirty="0">
              <a:solidFill>
                <a:srgbClr val="FFC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578725" y="4538663"/>
            <a:ext cx="3546475" cy="1420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C000"/>
                </a:solidFill>
              </a:rPr>
              <a:t>Partnership</a:t>
            </a:r>
            <a:endParaRPr lang="en-US" sz="3200" b="1" dirty="0">
              <a:solidFill>
                <a:srgbClr val="FFC000"/>
              </a:solidFill>
            </a:endParaRPr>
          </a:p>
        </p:txBody>
      </p:sp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4730750" y="3035300"/>
            <a:ext cx="238601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Calibri" pitchFamily="34" charset="0"/>
              </a:rPr>
              <a:t>Responsible</a:t>
            </a:r>
          </a:p>
          <a:p>
            <a:r>
              <a:rPr lang="en-US" sz="3200" b="1">
                <a:latin typeface="Calibri" pitchFamily="34" charset="0"/>
              </a:rPr>
              <a:t>Supply Chain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>
          <a:xfrm>
            <a:off x="0" y="171450"/>
            <a:ext cx="2667000" cy="6000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th-TH" sz="4600" b="1" dirty="0"/>
          </a:p>
        </p:txBody>
      </p:sp>
      <p:grpSp>
        <p:nvGrpSpPr>
          <p:cNvPr id="16386" name="กลุ่ม 105"/>
          <p:cNvGrpSpPr>
            <a:grpSpLocks/>
          </p:cNvGrpSpPr>
          <p:nvPr/>
        </p:nvGrpSpPr>
        <p:grpSpPr bwMode="auto">
          <a:xfrm>
            <a:off x="1828800" y="1916113"/>
            <a:ext cx="1296988" cy="889000"/>
            <a:chOff x="3929058" y="2214558"/>
            <a:chExt cx="1584809" cy="1196187"/>
          </a:xfrm>
        </p:grpSpPr>
        <p:pic>
          <p:nvPicPr>
            <p:cNvPr id="6" name="Picture 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214810" y="2214558"/>
              <a:ext cx="1071562" cy="912006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7" name="TextBox 137"/>
            <p:cNvSpPr txBox="1">
              <a:spLocks noChangeArrowheads="1"/>
            </p:cNvSpPr>
            <p:nvPr/>
          </p:nvSpPr>
          <p:spPr bwMode="auto">
            <a:xfrm>
              <a:off x="3929058" y="3000624"/>
              <a:ext cx="1584809" cy="410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H SarabunPSK"/>
                  <a:ea typeface="TH SarabunPSK"/>
                  <a:cs typeface="TH SarabunPSK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H SarabunPSK"/>
                  <a:ea typeface="TH SarabunPSK"/>
                  <a:cs typeface="TH SarabunPSK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H SarabunPSK"/>
                  <a:ea typeface="TH SarabunPSK"/>
                  <a:cs typeface="TH SarabunPSK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H SarabunPSK"/>
                  <a:ea typeface="TH SarabunPSK"/>
                  <a:cs typeface="TH SarabunPSK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H SarabunPSK"/>
                  <a:ea typeface="TH SarabunPSK"/>
                  <a:cs typeface="TH SarabunPSK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H SarabunPSK"/>
                  <a:ea typeface="TH SarabunPSK"/>
                  <a:cs typeface="TH SarabunPSK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H SarabunPSK"/>
                  <a:ea typeface="TH SarabunPSK"/>
                  <a:cs typeface="TH SarabunPSK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H SarabunPSK"/>
                  <a:ea typeface="TH SarabunPSK"/>
                  <a:cs typeface="TH SarabunPSK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H SarabunPSK"/>
                  <a:ea typeface="TH SarabunPSK"/>
                  <a:cs typeface="TH SarabunPSK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2600" b="1" dirty="0" smtClean="0">
                  <a:solidFill>
                    <a:schemeClr val="bg1"/>
                  </a:solidFill>
                  <a:latin typeface="FreesiaUPC" pitchFamily="34" charset="-34"/>
                  <a:cs typeface="+mn-cs"/>
                </a:rPr>
                <a:t>ประกอบการประมง</a:t>
              </a:r>
              <a:endParaRPr lang="th-TH" sz="2600" b="1" dirty="0">
                <a:solidFill>
                  <a:schemeClr val="bg1"/>
                </a:solidFill>
                <a:latin typeface="FreesiaUPC" pitchFamily="34" charset="-34"/>
                <a:cs typeface="+mn-cs"/>
              </a:endParaRPr>
            </a:p>
          </p:txBody>
        </p:sp>
      </p:grpSp>
      <p:sp>
        <p:nvSpPr>
          <p:cNvPr id="8" name="สี่เหลี่ยมผืนผ้า 7"/>
          <p:cNvSpPr/>
          <p:nvPr/>
        </p:nvSpPr>
        <p:spPr>
          <a:xfrm>
            <a:off x="1428750" y="2657475"/>
            <a:ext cx="2286000" cy="685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17226" tIns="58613" rIns="117226" bIns="5861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cs typeface="+mj-cs"/>
              </a:rPr>
              <a:t>Certificate</a:t>
            </a:r>
            <a:endParaRPr lang="th-TH" sz="2800" b="1" dirty="0">
              <a:cs typeface="+mj-cs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524000" y="3771900"/>
            <a:ext cx="2286000" cy="685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17226" tIns="58613" rIns="117226" bIns="5861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cs typeface="+mj-cs"/>
              </a:rPr>
              <a:t>Ship’s License</a:t>
            </a:r>
            <a:endParaRPr lang="th-TH" sz="2800" b="1" dirty="0">
              <a:cs typeface="+mj-cs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465263" y="874713"/>
            <a:ext cx="2571750" cy="7715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117226" tIns="58613" rIns="117226" bIns="5861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cs typeface="+mj-cs"/>
              </a:rPr>
              <a:t>Crew</a:t>
            </a:r>
            <a:endParaRPr lang="th-TH" sz="2800" b="1" dirty="0">
              <a:cs typeface="+mj-cs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9067800" y="1628775"/>
            <a:ext cx="2552700" cy="9429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17226" tIns="58613" rIns="117226" bIns="5861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>
                <a:cs typeface="+mj-cs"/>
              </a:rPr>
              <a:t>Foreign Labor</a:t>
            </a:r>
            <a:endParaRPr lang="th-TH" sz="2600" b="1" dirty="0">
              <a:cs typeface="+mj-cs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9051925" y="428625"/>
            <a:ext cx="2568575" cy="77152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17226" tIns="58613" rIns="117226" bIns="5861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>
                <a:cs typeface="+mj-cs"/>
              </a:rPr>
              <a:t>Thai Labor</a:t>
            </a:r>
            <a:endParaRPr lang="th-TH" sz="2600" b="1" dirty="0">
              <a:cs typeface="+mj-cs"/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4953000" y="857250"/>
            <a:ext cx="2571750" cy="7715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17226" tIns="58613" rIns="117226" bIns="5861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cs typeface="+mj-cs"/>
              </a:rPr>
              <a:t>Fishery Labor</a:t>
            </a:r>
            <a:endParaRPr lang="th-TH" sz="2800" b="1" dirty="0">
              <a:cs typeface="+mj-cs"/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4762500" y="5229225"/>
            <a:ext cx="2762250" cy="77152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17226" tIns="58613" rIns="117226" bIns="5861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cs typeface="+mj-cs"/>
              </a:rPr>
              <a:t>Fishing Permit</a:t>
            </a:r>
            <a:endParaRPr lang="th-TH" sz="2800" b="1" dirty="0">
              <a:cs typeface="+mj-cs"/>
            </a:endParaRPr>
          </a:p>
        </p:txBody>
      </p:sp>
      <p:cxnSp>
        <p:nvCxnSpPr>
          <p:cNvPr id="18" name="ตัวเชื่อมต่อหักมุม 17"/>
          <p:cNvCxnSpPr>
            <a:endCxn id="8" idx="3"/>
          </p:cNvCxnSpPr>
          <p:nvPr/>
        </p:nvCxnSpPr>
        <p:spPr>
          <a:xfrm rot="10800000">
            <a:off x="3714750" y="3000375"/>
            <a:ext cx="1238250" cy="3000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ตัวเชื่อมต่อหักมุม 20"/>
          <p:cNvCxnSpPr>
            <a:endCxn id="9" idx="0"/>
          </p:cNvCxnSpPr>
          <p:nvPr/>
        </p:nvCxnSpPr>
        <p:spPr>
          <a:xfrm rot="16200000" flipH="1">
            <a:off x="2276475" y="3381375"/>
            <a:ext cx="685800" cy="9525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ตัวเชื่อมต่อหักมุม 22"/>
          <p:cNvCxnSpPr>
            <a:endCxn id="14" idx="0"/>
          </p:cNvCxnSpPr>
          <p:nvPr/>
        </p:nvCxnSpPr>
        <p:spPr>
          <a:xfrm rot="5400000">
            <a:off x="5700713" y="4643437"/>
            <a:ext cx="1028700" cy="14287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ตัวเชื่อมต่อหักมุม 24"/>
          <p:cNvCxnSpPr/>
          <p:nvPr/>
        </p:nvCxnSpPr>
        <p:spPr>
          <a:xfrm>
            <a:off x="3733800" y="3216275"/>
            <a:ext cx="2457450" cy="1412875"/>
          </a:xfrm>
          <a:prstGeom prst="bentConnector3">
            <a:avLst>
              <a:gd name="adj1" fmla="val 30155"/>
            </a:avLst>
          </a:prstGeom>
          <a:ln>
            <a:prstDash val="sysDot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0" name="ตัวเชื่อมต่อหักมุม 29"/>
          <p:cNvCxnSpPr>
            <a:stCxn id="9" idx="3"/>
          </p:cNvCxnSpPr>
          <p:nvPr/>
        </p:nvCxnSpPr>
        <p:spPr>
          <a:xfrm>
            <a:off x="3810000" y="4114800"/>
            <a:ext cx="2286000" cy="771525"/>
          </a:xfrm>
          <a:prstGeom prst="bentConnector3">
            <a:avLst>
              <a:gd name="adj1" fmla="val 11905"/>
            </a:avLst>
          </a:prstGeom>
          <a:ln>
            <a:prstDash val="sysDot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" name="ตัวเชื่อมต่อหักมุม 36"/>
          <p:cNvCxnSpPr>
            <a:stCxn id="12" idx="1"/>
            <a:endCxn id="13" idx="3"/>
          </p:cNvCxnSpPr>
          <p:nvPr/>
        </p:nvCxnSpPr>
        <p:spPr>
          <a:xfrm rot="10800000" flipV="1">
            <a:off x="7524750" y="814388"/>
            <a:ext cx="1527175" cy="428625"/>
          </a:xfrm>
          <a:prstGeom prst="bentConnector3">
            <a:avLst>
              <a:gd name="adj1" fmla="val 50000"/>
            </a:avLst>
          </a:prstGeom>
          <a:ln>
            <a:prstDash val="sysDash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" name="ตัวเชื่อมต่อหักมุม 38"/>
          <p:cNvCxnSpPr>
            <a:stCxn id="11" idx="1"/>
          </p:cNvCxnSpPr>
          <p:nvPr/>
        </p:nvCxnSpPr>
        <p:spPr>
          <a:xfrm rot="10800000">
            <a:off x="7524750" y="1371600"/>
            <a:ext cx="1543050" cy="728663"/>
          </a:xfrm>
          <a:prstGeom prst="bentConnector3">
            <a:avLst>
              <a:gd name="adj1" fmla="val 50000"/>
            </a:avLst>
          </a:prstGeom>
          <a:ln>
            <a:prstDash val="sysDash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6" name="รูปร่าง 45"/>
          <p:cNvCxnSpPr/>
          <p:nvPr/>
        </p:nvCxnSpPr>
        <p:spPr>
          <a:xfrm rot="10800000">
            <a:off x="1428750" y="1149350"/>
            <a:ext cx="58738" cy="2854325"/>
          </a:xfrm>
          <a:prstGeom prst="bentConnector3">
            <a:avLst>
              <a:gd name="adj1" fmla="val 790239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รูปร่าง 49"/>
          <p:cNvCxnSpPr>
            <a:endCxn id="10" idx="0"/>
          </p:cNvCxnSpPr>
          <p:nvPr/>
        </p:nvCxnSpPr>
        <p:spPr>
          <a:xfrm rot="10800000" flipV="1">
            <a:off x="2751138" y="549275"/>
            <a:ext cx="738187" cy="325438"/>
          </a:xfrm>
          <a:prstGeom prst="bentConnector2">
            <a:avLst/>
          </a:prstGeom>
          <a:ln>
            <a:prstDash val="sysDash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1" name="รูปร่าง 80"/>
          <p:cNvCxnSpPr>
            <a:endCxn id="13" idx="0"/>
          </p:cNvCxnSpPr>
          <p:nvPr/>
        </p:nvCxnSpPr>
        <p:spPr>
          <a:xfrm>
            <a:off x="5773738" y="412750"/>
            <a:ext cx="465137" cy="444500"/>
          </a:xfrm>
          <a:prstGeom prst="bentConnector2">
            <a:avLst/>
          </a:prstGeom>
          <a:ln>
            <a:prstDash val="sysDash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8382000" y="6000750"/>
            <a:ext cx="1935163" cy="673100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17226" tIns="58613" rIns="117226" bIns="58613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cs typeface="+mj-cs"/>
              </a:rPr>
              <a:t>Inspection on Fishing Operation</a:t>
            </a:r>
            <a:endParaRPr lang="th-TH" b="1" dirty="0">
              <a:cs typeface="+mj-cs"/>
            </a:endParaRPr>
          </a:p>
        </p:txBody>
      </p:sp>
      <p:cxnSp>
        <p:nvCxnSpPr>
          <p:cNvPr id="85" name="รูปร่าง 84"/>
          <p:cNvCxnSpPr>
            <a:stCxn id="82" idx="0"/>
            <a:endCxn id="14" idx="3"/>
          </p:cNvCxnSpPr>
          <p:nvPr/>
        </p:nvCxnSpPr>
        <p:spPr>
          <a:xfrm rot="16200000" flipV="1">
            <a:off x="8244682" y="4895056"/>
            <a:ext cx="385762" cy="1825625"/>
          </a:xfrm>
          <a:prstGeom prst="bentConnector2">
            <a:avLst/>
          </a:prstGeom>
          <a:ln>
            <a:prstDash val="sysDash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รูปร่าง 88"/>
          <p:cNvCxnSpPr>
            <a:endCxn id="9" idx="2"/>
          </p:cNvCxnSpPr>
          <p:nvPr/>
        </p:nvCxnSpPr>
        <p:spPr>
          <a:xfrm rot="10800000" flipH="1">
            <a:off x="1524000" y="4457700"/>
            <a:ext cx="1143000" cy="627063"/>
          </a:xfrm>
          <a:prstGeom prst="bentConnector4">
            <a:avLst>
              <a:gd name="adj1" fmla="val -20000"/>
              <a:gd name="adj2" fmla="val 65782"/>
            </a:avLst>
          </a:prstGeom>
          <a:ln>
            <a:prstDash val="sysDash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ตัวเชื่อมต่อหักมุม 90"/>
          <p:cNvCxnSpPr>
            <a:endCxn id="10" idx="1"/>
          </p:cNvCxnSpPr>
          <p:nvPr/>
        </p:nvCxnSpPr>
        <p:spPr>
          <a:xfrm rot="10800000">
            <a:off x="1465263" y="1260475"/>
            <a:ext cx="58737" cy="3824288"/>
          </a:xfrm>
          <a:prstGeom prst="bentConnector3">
            <a:avLst>
              <a:gd name="adj1" fmla="val 492905"/>
            </a:avLst>
          </a:prstGeom>
          <a:ln>
            <a:prstDash val="sysDash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8" name="ตัวเชื่อมต่อหักมุม 107"/>
          <p:cNvCxnSpPr>
            <a:endCxn id="11" idx="2"/>
          </p:cNvCxnSpPr>
          <p:nvPr/>
        </p:nvCxnSpPr>
        <p:spPr>
          <a:xfrm flipV="1">
            <a:off x="7620000" y="2571750"/>
            <a:ext cx="2724150" cy="728663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4" name="สี่เหลี่ยมผืนผ้า 7"/>
          <p:cNvSpPr/>
          <p:nvPr/>
        </p:nvSpPr>
        <p:spPr>
          <a:xfrm>
            <a:off x="4979988" y="2595563"/>
            <a:ext cx="2644775" cy="154463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17226" tIns="58613" rIns="117226" bIns="5861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cs typeface="+mj-cs"/>
              </a:rPr>
              <a:t>Fishing Operator</a:t>
            </a:r>
            <a:endParaRPr lang="th-TH" sz="2800" b="1" dirty="0">
              <a:cs typeface="+mj-cs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505200" y="76200"/>
            <a:ext cx="2209800" cy="673100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17226" tIns="58613" rIns="117226" bIns="58613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cs typeface="+mj-cs"/>
              </a:rPr>
              <a:t>Inspection on Labor Employment</a:t>
            </a:r>
            <a:endParaRPr lang="th-TH" b="1" dirty="0">
              <a:cs typeface="+mj-c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539875" y="4964113"/>
            <a:ext cx="2087563" cy="395287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17226" tIns="58613" rIns="117226" bIns="58613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cs typeface="+mj-cs"/>
              </a:rPr>
              <a:t>Port-In &amp; Port-Out</a:t>
            </a:r>
            <a:endParaRPr lang="th-TH" b="1" dirty="0"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887413" y="234950"/>
            <a:ext cx="10515600" cy="962025"/>
          </a:xfrm>
        </p:spPr>
        <p:txBody>
          <a:bodyPr/>
          <a:lstStyle/>
          <a:p>
            <a:r>
              <a:rPr lang="en-US" b="1" smtClean="0"/>
              <a:t>Legal Enforcement &amp; Partnership</a:t>
            </a:r>
          </a:p>
        </p:txBody>
      </p:sp>
      <p:grpSp>
        <p:nvGrpSpPr>
          <p:cNvPr id="17410" name="กลุ่ม 105"/>
          <p:cNvGrpSpPr>
            <a:grpSpLocks/>
          </p:cNvGrpSpPr>
          <p:nvPr/>
        </p:nvGrpSpPr>
        <p:grpSpPr bwMode="auto">
          <a:xfrm>
            <a:off x="4275138" y="5018088"/>
            <a:ext cx="2262187" cy="889000"/>
            <a:chOff x="3929058" y="2214558"/>
            <a:chExt cx="1584809" cy="1196187"/>
          </a:xfrm>
        </p:grpSpPr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214810" y="2214558"/>
              <a:ext cx="1071562" cy="912006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5" name="TextBox 137"/>
            <p:cNvSpPr txBox="1">
              <a:spLocks noChangeArrowheads="1"/>
            </p:cNvSpPr>
            <p:nvPr/>
          </p:nvSpPr>
          <p:spPr bwMode="auto">
            <a:xfrm>
              <a:off x="3929058" y="3000624"/>
              <a:ext cx="1584809" cy="410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H SarabunPSK"/>
                  <a:ea typeface="TH SarabunPSK"/>
                  <a:cs typeface="TH SarabunPSK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H SarabunPSK"/>
                  <a:ea typeface="TH SarabunPSK"/>
                  <a:cs typeface="TH SarabunPSK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H SarabunPSK"/>
                  <a:ea typeface="TH SarabunPSK"/>
                  <a:cs typeface="TH SarabunPSK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H SarabunPSK"/>
                  <a:ea typeface="TH SarabunPSK"/>
                  <a:cs typeface="TH SarabunPSK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H SarabunPSK"/>
                  <a:ea typeface="TH SarabunPSK"/>
                  <a:cs typeface="TH SarabunPSK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H SarabunPSK"/>
                  <a:ea typeface="TH SarabunPSK"/>
                  <a:cs typeface="TH SarabunPSK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H SarabunPSK"/>
                  <a:ea typeface="TH SarabunPSK"/>
                  <a:cs typeface="TH SarabunPSK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H SarabunPSK"/>
                  <a:ea typeface="TH SarabunPSK"/>
                  <a:cs typeface="TH SarabunPSK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H SarabunPSK"/>
                  <a:ea typeface="TH SarabunPSK"/>
                  <a:cs typeface="TH SarabunPSK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2600" b="1" dirty="0" smtClean="0">
                  <a:solidFill>
                    <a:schemeClr val="bg1"/>
                  </a:solidFill>
                  <a:latin typeface="FreesiaUPC" pitchFamily="34" charset="-34"/>
                  <a:cs typeface="+mn-cs"/>
                </a:rPr>
                <a:t>ประกอบการประมง</a:t>
              </a:r>
              <a:endParaRPr lang="th-TH" sz="2600" b="1" dirty="0">
                <a:solidFill>
                  <a:schemeClr val="bg1"/>
                </a:solidFill>
                <a:latin typeface="FreesiaUPC" pitchFamily="34" charset="-34"/>
                <a:cs typeface="+mn-cs"/>
              </a:endParaRPr>
            </a:p>
          </p:txBody>
        </p:sp>
      </p:grpSp>
      <p:sp>
        <p:nvSpPr>
          <p:cNvPr id="6" name="Oval 5"/>
          <p:cNvSpPr/>
          <p:nvPr/>
        </p:nvSpPr>
        <p:spPr>
          <a:xfrm>
            <a:off x="1185863" y="2174875"/>
            <a:ext cx="1989137" cy="1000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FF00"/>
                </a:solidFill>
              </a:rPr>
              <a:t>Single Agency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102100" y="1952625"/>
            <a:ext cx="2265363" cy="1252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FF00"/>
                </a:solidFill>
              </a:rPr>
              <a:t>Concerted Agencies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410450" y="2159000"/>
            <a:ext cx="2500313" cy="1000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FF00"/>
                </a:solidFill>
              </a:rPr>
              <a:t>THAI-MECC</a:t>
            </a:r>
            <a:endParaRPr lang="en-US" sz="2400" b="1" dirty="0">
              <a:solidFill>
                <a:srgbClr val="FFFF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508250" y="3163888"/>
            <a:ext cx="2174875" cy="1790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4"/>
          </p:cNvCxnSpPr>
          <p:nvPr/>
        </p:nvCxnSpPr>
        <p:spPr>
          <a:xfrm rot="16200000" flipH="1">
            <a:off x="4380707" y="4060031"/>
            <a:ext cx="1738312" cy="28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6067425" y="3138488"/>
            <a:ext cx="2051050" cy="1952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ตัวเชื่อมต่อหักมุม 13"/>
          <p:cNvCxnSpPr/>
          <p:nvPr/>
        </p:nvCxnSpPr>
        <p:spPr>
          <a:xfrm rot="16200000" flipH="1">
            <a:off x="3926682" y="2048669"/>
            <a:ext cx="1090612" cy="2413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" name="รูปร่าง 16"/>
          <p:cNvCxnSpPr>
            <a:stCxn id="35" idx="3"/>
            <a:endCxn id="38" idx="1"/>
          </p:cNvCxnSpPr>
          <p:nvPr/>
        </p:nvCxnSpPr>
        <p:spPr>
          <a:xfrm flipV="1">
            <a:off x="2070100" y="1168400"/>
            <a:ext cx="1428750" cy="202247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" name="ตัวเชื่อมต่อหักมุม 18"/>
          <p:cNvCxnSpPr>
            <a:stCxn id="35" idx="3"/>
          </p:cNvCxnSpPr>
          <p:nvPr/>
        </p:nvCxnSpPr>
        <p:spPr>
          <a:xfrm flipV="1">
            <a:off x="2070100" y="3098800"/>
            <a:ext cx="1428750" cy="9207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สี่เหลี่ยมผืนผ้า 38"/>
          <p:cNvSpPr/>
          <p:nvPr/>
        </p:nvSpPr>
        <p:spPr>
          <a:xfrm>
            <a:off x="7118350" y="3514725"/>
            <a:ext cx="3619500" cy="70802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FreesiaUPC" pitchFamily="34" charset="-34"/>
                <a:cs typeface="FreesiaUPC" pitchFamily="34" charset="-34"/>
              </a:rPr>
              <a:t>Fishmeal Plant</a:t>
            </a:r>
            <a:endParaRPr lang="th-TH" sz="2400" b="1" dirty="0">
              <a:latin typeface="FreesiaUPC" pitchFamily="34" charset="-34"/>
              <a:cs typeface="FreesiaUPC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dirty="0">
                <a:latin typeface="FreesiaUPC" pitchFamily="34" charset="-34"/>
                <a:cs typeface="FreesiaUPC" pitchFamily="34" charset="-34"/>
              </a:rPr>
              <a:t>(</a:t>
            </a:r>
            <a:r>
              <a:rPr lang="en-US" sz="1600" dirty="0">
                <a:latin typeface="FreesiaUPC" pitchFamily="34" charset="-34"/>
                <a:cs typeface="FreesiaUPC" pitchFamily="34" charset="-34"/>
              </a:rPr>
              <a:t>MCPD </a:t>
            </a:r>
            <a:r>
              <a:rPr lang="en-US" sz="1600" dirty="0">
                <a:latin typeface="FreesiaUPC" pitchFamily="34" charset="-34"/>
                <a:cs typeface="FreesiaUPC" pitchFamily="34" charset="-34"/>
              </a:rPr>
              <a:t>-FM </a:t>
            </a:r>
            <a:r>
              <a:rPr lang="en-US" sz="1600" dirty="0">
                <a:latin typeface="FreesiaUPC" pitchFamily="34" charset="-34"/>
                <a:cs typeface="FreesiaUPC" pitchFamily="34" charset="-34"/>
              </a:rPr>
              <a:t>Direct Sale from Fishing Vessel</a:t>
            </a:r>
            <a:r>
              <a:rPr lang="th-TH" sz="1600" dirty="0">
                <a:latin typeface="FreesiaUPC" pitchFamily="34" charset="-34"/>
                <a:cs typeface="FreesiaUPC" pitchFamily="34" charset="-34"/>
              </a:rPr>
              <a:t> </a:t>
            </a:r>
            <a:r>
              <a:rPr lang="en-US" sz="1600" dirty="0">
                <a:latin typeface="FreesiaUPC" pitchFamily="34" charset="-34"/>
                <a:cs typeface="FreesiaUPC" pitchFamily="34" charset="-34"/>
              </a:rPr>
              <a:t>and Cert.</a:t>
            </a:r>
            <a:r>
              <a:rPr lang="th-TH" sz="1600" dirty="0">
                <a:latin typeface="FreesiaUPC" pitchFamily="34" charset="-34"/>
                <a:cs typeface="FreesiaUPC" pitchFamily="34" charset="-34"/>
              </a:rPr>
              <a:t>)</a:t>
            </a:r>
            <a:endParaRPr lang="th-TH" sz="1600" dirty="0">
              <a:latin typeface="FreesiaUPC" pitchFamily="34" charset="-34"/>
              <a:cs typeface="FreesiaUPC" pitchFamily="34" charset="-34"/>
            </a:endParaRPr>
          </a:p>
        </p:txBody>
      </p:sp>
      <p:sp>
        <p:nvSpPr>
          <p:cNvPr id="6" name="สี่เหลี่ยมผืนผ้า 39"/>
          <p:cNvSpPr/>
          <p:nvPr/>
        </p:nvSpPr>
        <p:spPr>
          <a:xfrm>
            <a:off x="1397000" y="5357813"/>
            <a:ext cx="2476500" cy="46196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FreesiaUPC" pitchFamily="34" charset="-34"/>
                <a:cs typeface="FreesiaUPC" pitchFamily="34" charset="-34"/>
              </a:rPr>
              <a:t>DOF</a:t>
            </a:r>
            <a:endParaRPr lang="th-TH" sz="2400" dirty="0">
              <a:latin typeface="FreesiaUPC" pitchFamily="34" charset="-34"/>
              <a:cs typeface="FreesiaUPC" pitchFamily="34" charset="-34"/>
            </a:endParaRPr>
          </a:p>
        </p:txBody>
      </p:sp>
      <p:sp>
        <p:nvSpPr>
          <p:cNvPr id="8" name="สี่เหลี่ยมผืนผ้า 41"/>
          <p:cNvSpPr/>
          <p:nvPr/>
        </p:nvSpPr>
        <p:spPr>
          <a:xfrm>
            <a:off x="7404100" y="2143125"/>
            <a:ext cx="2762250" cy="46196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FreesiaUPC" pitchFamily="34" charset="-34"/>
                <a:cs typeface="FreesiaUPC" pitchFamily="34" charset="-34"/>
              </a:rPr>
              <a:t>Processing  Plant</a:t>
            </a:r>
            <a:endParaRPr lang="th-TH" sz="2400" b="1" dirty="0">
              <a:latin typeface="FreesiaUPC" pitchFamily="34" charset="-34"/>
              <a:cs typeface="FreesiaUPC" pitchFamily="34" charset="-34"/>
            </a:endParaRPr>
          </a:p>
        </p:txBody>
      </p:sp>
      <p:sp>
        <p:nvSpPr>
          <p:cNvPr id="9" name="สี่เหลี่ยมผืนผ้า 42"/>
          <p:cNvSpPr/>
          <p:nvPr/>
        </p:nvSpPr>
        <p:spPr>
          <a:xfrm>
            <a:off x="7404100" y="885825"/>
            <a:ext cx="2857500" cy="4619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FreesiaUPC" pitchFamily="34" charset="-34"/>
                <a:cs typeface="FreesiaUPC" pitchFamily="34" charset="-34"/>
              </a:rPr>
              <a:t>Import</a:t>
            </a:r>
            <a:endParaRPr lang="th-TH" sz="2400" b="1" dirty="0">
              <a:latin typeface="FreesiaUPC" pitchFamily="34" charset="-34"/>
              <a:cs typeface="FreesiaUPC" pitchFamily="34" charset="-34"/>
            </a:endParaRPr>
          </a:p>
        </p:txBody>
      </p:sp>
      <p:grpSp>
        <p:nvGrpSpPr>
          <p:cNvPr id="18440" name="กลุ่ม 146"/>
          <p:cNvGrpSpPr>
            <a:grpSpLocks/>
          </p:cNvGrpSpPr>
          <p:nvPr/>
        </p:nvGrpSpPr>
        <p:grpSpPr bwMode="auto">
          <a:xfrm>
            <a:off x="5578475" y="2373313"/>
            <a:ext cx="1835150" cy="798512"/>
            <a:chOff x="4572000" y="2373949"/>
            <a:chExt cx="1285884" cy="725392"/>
          </a:xfrm>
        </p:grpSpPr>
        <p:cxnSp>
          <p:nvCxnSpPr>
            <p:cNvPr id="11" name="ตัวเชื่อมต่อหักมุม 82"/>
            <p:cNvCxnSpPr/>
            <p:nvPr/>
          </p:nvCxnSpPr>
          <p:spPr>
            <a:xfrm flipV="1">
              <a:off x="4572000" y="2373949"/>
              <a:ext cx="1285884" cy="725392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8503" name="TextBox 97"/>
            <p:cNvSpPr txBox="1">
              <a:spLocks noChangeArrowheads="1"/>
            </p:cNvSpPr>
            <p:nvPr/>
          </p:nvSpPr>
          <p:spPr bwMode="auto">
            <a:xfrm>
              <a:off x="4929191" y="2500306"/>
              <a:ext cx="411321" cy="335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MCPD</a:t>
              </a:r>
              <a:endParaRPr lang="th-TH">
                <a:latin typeface="FreesiaUPC" pitchFamily="34" charset="-34"/>
                <a:ea typeface="TH SarabunPSK"/>
                <a:cs typeface="FreesiaUPC" pitchFamily="34" charset="-34"/>
              </a:endParaRPr>
            </a:p>
          </p:txBody>
        </p:sp>
      </p:grpSp>
      <p:grpSp>
        <p:nvGrpSpPr>
          <p:cNvPr id="18441" name="กลุ่ม 155"/>
          <p:cNvGrpSpPr>
            <a:grpSpLocks/>
          </p:cNvGrpSpPr>
          <p:nvPr/>
        </p:nvGrpSpPr>
        <p:grpSpPr bwMode="auto">
          <a:xfrm>
            <a:off x="5524500" y="3286125"/>
            <a:ext cx="1619250" cy="857250"/>
            <a:chOff x="4572000" y="3099341"/>
            <a:chExt cx="1071570" cy="1021027"/>
          </a:xfrm>
        </p:grpSpPr>
        <p:cxnSp>
          <p:nvCxnSpPr>
            <p:cNvPr id="14" name="ตัวเชื่อมต่อหักมุม 29"/>
            <p:cNvCxnSpPr/>
            <p:nvPr/>
          </p:nvCxnSpPr>
          <p:spPr>
            <a:xfrm>
              <a:off x="4572000" y="3099341"/>
              <a:ext cx="1071570" cy="1021027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8501" name="TextBox 98"/>
            <p:cNvSpPr txBox="1">
              <a:spLocks noChangeArrowheads="1"/>
            </p:cNvSpPr>
            <p:nvPr/>
          </p:nvSpPr>
          <p:spPr bwMode="auto">
            <a:xfrm>
              <a:off x="4714876" y="3429000"/>
              <a:ext cx="579415" cy="4398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MCPD-FM</a:t>
              </a:r>
              <a:endParaRPr lang="th-TH">
                <a:latin typeface="FreesiaUPC" pitchFamily="34" charset="-34"/>
                <a:ea typeface="TH SarabunPSK"/>
                <a:cs typeface="FreesiaUPC" pitchFamily="34" charset="-34"/>
              </a:endParaRPr>
            </a:p>
          </p:txBody>
        </p:sp>
      </p:grpSp>
      <p:grpSp>
        <p:nvGrpSpPr>
          <p:cNvPr id="18442" name="กลุ่ม 148"/>
          <p:cNvGrpSpPr>
            <a:grpSpLocks/>
          </p:cNvGrpSpPr>
          <p:nvPr/>
        </p:nvGrpSpPr>
        <p:grpSpPr bwMode="auto">
          <a:xfrm>
            <a:off x="7715250" y="2657475"/>
            <a:ext cx="1300163" cy="871538"/>
            <a:chOff x="6091229" y="2604780"/>
            <a:chExt cx="975528" cy="1038533"/>
          </a:xfrm>
        </p:grpSpPr>
        <p:cxnSp>
          <p:nvCxnSpPr>
            <p:cNvPr id="17" name="ตัวเชื่อมต่อหักมุม 52"/>
            <p:cNvCxnSpPr/>
            <p:nvPr/>
          </p:nvCxnSpPr>
          <p:spPr>
            <a:xfrm rot="16200000" flipH="1">
              <a:off x="6427783" y="3069851"/>
              <a:ext cx="1038533" cy="108392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8499" name="TextBox 99"/>
            <p:cNvSpPr txBox="1">
              <a:spLocks noChangeArrowheads="1"/>
            </p:cNvSpPr>
            <p:nvPr/>
          </p:nvSpPr>
          <p:spPr bwMode="auto">
            <a:xfrm>
              <a:off x="6091229" y="2672884"/>
              <a:ext cx="975528" cy="440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Form A / Form B</a:t>
              </a:r>
              <a:endParaRPr lang="th-TH">
                <a:latin typeface="FreesiaUPC" pitchFamily="34" charset="-34"/>
                <a:ea typeface="TH SarabunPSK"/>
                <a:cs typeface="FreesiaUPC" pitchFamily="34" charset="-34"/>
              </a:endParaRPr>
            </a:p>
          </p:txBody>
        </p:sp>
      </p:grpSp>
      <p:grpSp>
        <p:nvGrpSpPr>
          <p:cNvPr id="18443" name="กลุ่ม 85"/>
          <p:cNvGrpSpPr>
            <a:grpSpLocks/>
          </p:cNvGrpSpPr>
          <p:nvPr/>
        </p:nvGrpSpPr>
        <p:grpSpPr bwMode="auto">
          <a:xfrm>
            <a:off x="3810000" y="4857750"/>
            <a:ext cx="2381250" cy="811213"/>
            <a:chOff x="2857488" y="4048133"/>
            <a:chExt cx="1785950" cy="676279"/>
          </a:xfrm>
        </p:grpSpPr>
        <p:cxnSp>
          <p:nvCxnSpPr>
            <p:cNvPr id="23" name="ตัวเชื่อมต่อหักมุม 58"/>
            <p:cNvCxnSpPr/>
            <p:nvPr/>
          </p:nvCxnSpPr>
          <p:spPr bwMode="auto">
            <a:xfrm rot="10800000">
              <a:off x="2857488" y="4572216"/>
              <a:ext cx="1176346" cy="152196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8497" name="TextBox 107"/>
            <p:cNvSpPr txBox="1">
              <a:spLocks noChangeArrowheads="1"/>
            </p:cNvSpPr>
            <p:nvPr/>
          </p:nvSpPr>
          <p:spPr bwMode="auto">
            <a:xfrm>
              <a:off x="2857488" y="4048133"/>
              <a:ext cx="178595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Cert. </a:t>
              </a:r>
              <a:r>
                <a:rPr lang="th-TH">
                  <a:latin typeface="FreesiaUPC" pitchFamily="34" charset="-34"/>
                  <a:ea typeface="TH SarabunPSK"/>
                  <a:cs typeface="FreesiaUPC" pitchFamily="34" charset="-34"/>
                </a:rPr>
                <a:t>+</a:t>
              </a:r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 Form A, B  </a:t>
              </a:r>
              <a:endParaRPr lang="th-TH">
                <a:latin typeface="FreesiaUPC" pitchFamily="34" charset="-34"/>
                <a:ea typeface="TH SarabunPSK"/>
                <a:cs typeface="FreesiaUPC" pitchFamily="34" charset="-34"/>
              </a:endParaRPr>
            </a:p>
          </p:txBody>
        </p:sp>
      </p:grpSp>
      <p:grpSp>
        <p:nvGrpSpPr>
          <p:cNvPr id="18444" name="กลุ่ม 147"/>
          <p:cNvGrpSpPr>
            <a:grpSpLocks/>
          </p:cNvGrpSpPr>
          <p:nvPr/>
        </p:nvGrpSpPr>
        <p:grpSpPr bwMode="auto">
          <a:xfrm>
            <a:off x="7315200" y="1347788"/>
            <a:ext cx="2305050" cy="795337"/>
            <a:chOff x="5791216" y="1346714"/>
            <a:chExt cx="1728891" cy="796402"/>
          </a:xfrm>
        </p:grpSpPr>
        <p:cxnSp>
          <p:nvCxnSpPr>
            <p:cNvPr id="26" name="ตัวเชื่อมต่อหักมุม 54"/>
            <p:cNvCxnSpPr>
              <a:stCxn id="9" idx="2"/>
            </p:cNvCxnSpPr>
            <p:nvPr/>
          </p:nvCxnSpPr>
          <p:spPr>
            <a:xfrm rot="5400000">
              <a:off x="6361647" y="1575241"/>
              <a:ext cx="796402" cy="33934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8495" name="TextBox 128"/>
            <p:cNvSpPr txBox="1">
              <a:spLocks noChangeArrowheads="1"/>
            </p:cNvSpPr>
            <p:nvPr/>
          </p:nvSpPr>
          <p:spPr bwMode="auto">
            <a:xfrm>
              <a:off x="5791216" y="1500175"/>
              <a:ext cx="1728891" cy="369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Catch Cert. /Captain Statement</a:t>
              </a:r>
              <a:endParaRPr lang="th-TH">
                <a:latin typeface="FreesiaUPC" pitchFamily="34" charset="-34"/>
                <a:ea typeface="TH SarabunPSK"/>
                <a:cs typeface="FreesiaUPC" pitchFamily="34" charset="-34"/>
              </a:endParaRPr>
            </a:p>
          </p:txBody>
        </p:sp>
      </p:grpSp>
      <p:grpSp>
        <p:nvGrpSpPr>
          <p:cNvPr id="18445" name="กลุ่ม 145"/>
          <p:cNvGrpSpPr>
            <a:grpSpLocks/>
          </p:cNvGrpSpPr>
          <p:nvPr/>
        </p:nvGrpSpPr>
        <p:grpSpPr bwMode="auto">
          <a:xfrm>
            <a:off x="2520950" y="1457325"/>
            <a:ext cx="1852613" cy="3894138"/>
            <a:chOff x="2195458" y="1547795"/>
            <a:chExt cx="1075352" cy="3810032"/>
          </a:xfrm>
        </p:grpSpPr>
        <p:cxnSp>
          <p:nvCxnSpPr>
            <p:cNvPr id="29" name="ตัวเชื่อมต่อหักมุม 60"/>
            <p:cNvCxnSpPr>
              <a:stCxn id="38" idx="2"/>
            </p:cNvCxnSpPr>
            <p:nvPr/>
          </p:nvCxnSpPr>
          <p:spPr>
            <a:xfrm rot="5400000">
              <a:off x="788034" y="2955219"/>
              <a:ext cx="3810032" cy="995184"/>
            </a:xfrm>
            <a:prstGeom prst="bentConnector3">
              <a:avLst>
                <a:gd name="adj1" fmla="val 67620"/>
              </a:avLst>
            </a:prstGeom>
            <a:ln>
              <a:prstDash val="sysDash"/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8493" name="TextBox 135"/>
            <p:cNvSpPr txBox="1">
              <a:spLocks noChangeArrowheads="1"/>
            </p:cNvSpPr>
            <p:nvPr/>
          </p:nvSpPr>
          <p:spPr bwMode="auto">
            <a:xfrm>
              <a:off x="2500298" y="4143380"/>
              <a:ext cx="770512" cy="361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MCTD &amp; Logbook</a:t>
              </a:r>
              <a:endParaRPr lang="th-TH">
                <a:latin typeface="FreesiaUPC" pitchFamily="34" charset="-34"/>
                <a:ea typeface="TH SarabunPSK"/>
                <a:cs typeface="FreesiaUPC" pitchFamily="34" charset="-34"/>
              </a:endParaRPr>
            </a:p>
          </p:txBody>
        </p:sp>
      </p:grpSp>
      <p:grpSp>
        <p:nvGrpSpPr>
          <p:cNvPr id="18446" name="กลุ่ม 144"/>
          <p:cNvGrpSpPr>
            <a:grpSpLocks/>
          </p:cNvGrpSpPr>
          <p:nvPr/>
        </p:nvGrpSpPr>
        <p:grpSpPr bwMode="auto">
          <a:xfrm>
            <a:off x="1016000" y="3514725"/>
            <a:ext cx="738188" cy="2105025"/>
            <a:chOff x="1010090" y="3737550"/>
            <a:chExt cx="553281" cy="1881885"/>
          </a:xfrm>
        </p:grpSpPr>
        <p:cxnSp>
          <p:nvCxnSpPr>
            <p:cNvPr id="32" name="รูปร่าง 93"/>
            <p:cNvCxnSpPr>
              <a:stCxn id="35" idx="2"/>
            </p:cNvCxnSpPr>
            <p:nvPr/>
          </p:nvCxnSpPr>
          <p:spPr>
            <a:xfrm rot="16200000" flipH="1">
              <a:off x="201221" y="4553558"/>
              <a:ext cx="1881885" cy="249869"/>
            </a:xfrm>
            <a:prstGeom prst="bentConnector2">
              <a:avLst/>
            </a:prstGeom>
            <a:ln>
              <a:prstDash val="sysDash"/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8491" name="TextBox 136"/>
            <p:cNvSpPr txBox="1">
              <a:spLocks noChangeArrowheads="1"/>
            </p:cNvSpPr>
            <p:nvPr/>
          </p:nvSpPr>
          <p:spPr bwMode="auto">
            <a:xfrm>
              <a:off x="1010090" y="4114694"/>
              <a:ext cx="553281" cy="330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Logbook</a:t>
              </a:r>
              <a:endParaRPr lang="th-TH">
                <a:latin typeface="FreesiaUPC" pitchFamily="34" charset="-34"/>
                <a:ea typeface="TH SarabunPSK"/>
                <a:cs typeface="FreesiaUPC" pitchFamily="34" charset="-34"/>
              </a:endParaRPr>
            </a:p>
          </p:txBody>
        </p:sp>
      </p:grpSp>
      <p:grpSp>
        <p:nvGrpSpPr>
          <p:cNvPr id="18447" name="กลุ่ม 142"/>
          <p:cNvGrpSpPr>
            <a:grpSpLocks/>
          </p:cNvGrpSpPr>
          <p:nvPr/>
        </p:nvGrpSpPr>
        <p:grpSpPr bwMode="auto">
          <a:xfrm>
            <a:off x="641350" y="2286000"/>
            <a:ext cx="1428750" cy="1450975"/>
            <a:chOff x="785786" y="2285992"/>
            <a:chExt cx="1071570" cy="1451559"/>
          </a:xfrm>
        </p:grpSpPr>
        <p:pic>
          <p:nvPicPr>
            <p:cNvPr id="35" name="Picture 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85786" y="2643182"/>
              <a:ext cx="1071570" cy="1094369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8489" name="TextBox 137"/>
            <p:cNvSpPr txBox="1">
              <a:spLocks noChangeArrowheads="1"/>
            </p:cNvSpPr>
            <p:nvPr/>
          </p:nvSpPr>
          <p:spPr bwMode="auto">
            <a:xfrm>
              <a:off x="928662" y="2285992"/>
              <a:ext cx="856251" cy="369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Fishing Vessel</a:t>
              </a:r>
              <a:endParaRPr lang="th-TH">
                <a:latin typeface="FreesiaUPC" pitchFamily="34" charset="-34"/>
                <a:ea typeface="TH SarabunPSK"/>
                <a:cs typeface="FreesiaUPC" pitchFamily="34" charset="-34"/>
              </a:endParaRPr>
            </a:p>
          </p:txBody>
        </p:sp>
      </p:grpSp>
      <p:grpSp>
        <p:nvGrpSpPr>
          <p:cNvPr id="18448" name="กลุ่ม 143"/>
          <p:cNvGrpSpPr>
            <a:grpSpLocks/>
          </p:cNvGrpSpPr>
          <p:nvPr/>
        </p:nvGrpSpPr>
        <p:grpSpPr bwMode="auto">
          <a:xfrm>
            <a:off x="3498850" y="787400"/>
            <a:ext cx="1511300" cy="1154113"/>
            <a:chOff x="2928926" y="785794"/>
            <a:chExt cx="1134374" cy="1155175"/>
          </a:xfrm>
        </p:grpSpPr>
        <p:pic>
          <p:nvPicPr>
            <p:cNvPr id="38" name="Picture 5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2928926" y="785794"/>
              <a:ext cx="1134374" cy="762701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8487" name="TextBox 138"/>
            <p:cNvSpPr txBox="1">
              <a:spLocks noChangeArrowheads="1"/>
            </p:cNvSpPr>
            <p:nvPr/>
          </p:nvSpPr>
          <p:spPr bwMode="auto">
            <a:xfrm>
              <a:off x="3571868" y="1571612"/>
              <a:ext cx="468288" cy="369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Carrier</a:t>
              </a:r>
              <a:endParaRPr lang="th-TH">
                <a:latin typeface="FreesiaUPC" pitchFamily="34" charset="-34"/>
                <a:ea typeface="TH SarabunPSK"/>
                <a:cs typeface="FreesiaUPC" pitchFamily="34" charset="-34"/>
              </a:endParaRPr>
            </a:p>
          </p:txBody>
        </p:sp>
      </p:grpSp>
      <p:sp>
        <p:nvSpPr>
          <p:cNvPr id="40" name="สี่เหลี่ยมผืนผ้า 43"/>
          <p:cNvSpPr/>
          <p:nvPr/>
        </p:nvSpPr>
        <p:spPr>
          <a:xfrm>
            <a:off x="3498850" y="2714625"/>
            <a:ext cx="2190750" cy="7699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FreesiaUPC" pitchFamily="34" charset="-34"/>
                <a:cs typeface="FreesiaUPC" pitchFamily="34" charset="-34"/>
              </a:rPr>
              <a:t>Fish Trade</a:t>
            </a:r>
            <a:endParaRPr lang="th-TH" sz="2400" b="1" dirty="0">
              <a:latin typeface="FreesiaUPC" pitchFamily="34" charset="-34"/>
              <a:cs typeface="FreesiaUPC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dirty="0">
                <a:latin typeface="FreesiaUPC" pitchFamily="34" charset="-34"/>
                <a:cs typeface="FreesiaUPC" pitchFamily="34" charset="-34"/>
              </a:rPr>
              <a:t>(</a:t>
            </a:r>
            <a:r>
              <a:rPr lang="en-US" sz="2000" dirty="0">
                <a:latin typeface="FreesiaUPC" pitchFamily="34" charset="-34"/>
                <a:cs typeface="FreesiaUPC" pitchFamily="34" charset="-34"/>
              </a:rPr>
              <a:t>MCPD</a:t>
            </a:r>
            <a:r>
              <a:rPr lang="en-US" sz="2000" dirty="0">
                <a:latin typeface="FreesiaUPC" pitchFamily="34" charset="-34"/>
                <a:cs typeface="FreesiaUPC" pitchFamily="34" charset="-34"/>
              </a:rPr>
              <a:t>)</a:t>
            </a:r>
            <a:endParaRPr lang="th-TH" sz="2000" dirty="0">
              <a:latin typeface="FreesiaUPC" pitchFamily="34" charset="-34"/>
              <a:cs typeface="FreesiaUPC" pitchFamily="34" charset="-34"/>
            </a:endParaRPr>
          </a:p>
        </p:txBody>
      </p:sp>
      <p:cxnSp>
        <p:nvCxnSpPr>
          <p:cNvPr id="41" name="ตัวเชื่อมต่อหักมุม 152"/>
          <p:cNvCxnSpPr/>
          <p:nvPr/>
        </p:nvCxnSpPr>
        <p:spPr>
          <a:xfrm>
            <a:off x="2081213" y="3311525"/>
            <a:ext cx="5045075" cy="723900"/>
          </a:xfrm>
          <a:prstGeom prst="bentConnector3">
            <a:avLst>
              <a:gd name="adj1" fmla="val 13125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2" name="แผนผังลำดับงาน: เอกสาร 158">
            <a:hlinkClick r:id="rId4" action="ppaction://hlinkfile"/>
          </p:cNvPr>
          <p:cNvSpPr/>
          <p:nvPr/>
        </p:nvSpPr>
        <p:spPr>
          <a:xfrm>
            <a:off x="5403850" y="3359150"/>
            <a:ext cx="476250" cy="290513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43" name="แผนผังลำดับงาน: เอกสาร 159">
            <a:hlinkClick r:id="rId4" action="ppaction://hlinkfile"/>
          </p:cNvPr>
          <p:cNvSpPr/>
          <p:nvPr/>
        </p:nvSpPr>
        <p:spPr>
          <a:xfrm>
            <a:off x="10496550" y="3609975"/>
            <a:ext cx="476250" cy="285750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45" name="แผนผังลำดับงาน: เอกสาร 161">
            <a:hlinkClick r:id="rId5" action="ppaction://hlinkfile"/>
          </p:cNvPr>
          <p:cNvSpPr/>
          <p:nvPr/>
        </p:nvSpPr>
        <p:spPr>
          <a:xfrm>
            <a:off x="10572750" y="4114800"/>
            <a:ext cx="476250" cy="285750"/>
          </a:xfrm>
          <a:prstGeom prst="flowChartDocumen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46" name="แผนผังลำดับงาน: เอกสาร 163">
            <a:hlinkClick r:id="rId6" action="ppaction://hlinkfile"/>
          </p:cNvPr>
          <p:cNvSpPr/>
          <p:nvPr/>
        </p:nvSpPr>
        <p:spPr>
          <a:xfrm>
            <a:off x="9855200" y="1216025"/>
            <a:ext cx="482600" cy="339725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47" name="แผนผังลำดับงาน: เอกสาร 164">
            <a:hlinkClick r:id="rId7" action="ppaction://hlinkfile"/>
          </p:cNvPr>
          <p:cNvSpPr/>
          <p:nvPr/>
        </p:nvSpPr>
        <p:spPr>
          <a:xfrm>
            <a:off x="1668463" y="3502025"/>
            <a:ext cx="381000" cy="285750"/>
          </a:xfrm>
          <a:prstGeom prst="flowChart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48" name="แผนผังลำดับงาน: เอกสาร 165">
            <a:hlinkClick r:id="rId8" action="ppaction://hlinkfile"/>
          </p:cNvPr>
          <p:cNvSpPr/>
          <p:nvPr/>
        </p:nvSpPr>
        <p:spPr>
          <a:xfrm>
            <a:off x="5499100" y="2644775"/>
            <a:ext cx="381000" cy="285750"/>
          </a:xfrm>
          <a:prstGeom prst="flowChartDocumen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44" name="แผนผังลำดับงาน: เอกสาร 160">
            <a:hlinkClick r:id="rId9" action="ppaction://hlinkfile"/>
          </p:cNvPr>
          <p:cNvSpPr/>
          <p:nvPr/>
        </p:nvSpPr>
        <p:spPr>
          <a:xfrm>
            <a:off x="9880600" y="2400300"/>
            <a:ext cx="406400" cy="314325"/>
          </a:xfrm>
          <a:prstGeom prst="flowChartDocumen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64" name="แผนผังลำดับงาน: เอกสาร 160">
            <a:hlinkClick r:id="rId10" action="ppaction://hlinkfile"/>
          </p:cNvPr>
          <p:cNvSpPr/>
          <p:nvPr/>
        </p:nvSpPr>
        <p:spPr>
          <a:xfrm>
            <a:off x="10382250" y="2400300"/>
            <a:ext cx="381000" cy="285750"/>
          </a:xfrm>
          <a:prstGeom prst="flowChartDocumen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grpSp>
        <p:nvGrpSpPr>
          <p:cNvPr id="18459" name="กลุ่ม 83"/>
          <p:cNvGrpSpPr>
            <a:grpSpLocks/>
          </p:cNvGrpSpPr>
          <p:nvPr/>
        </p:nvGrpSpPr>
        <p:grpSpPr bwMode="auto">
          <a:xfrm>
            <a:off x="9431338" y="4403725"/>
            <a:ext cx="2760662" cy="1882775"/>
            <a:chOff x="7073720" y="3670302"/>
            <a:chExt cx="2070280" cy="1568463"/>
          </a:xfrm>
        </p:grpSpPr>
        <p:grpSp>
          <p:nvGrpSpPr>
            <p:cNvPr id="18480" name="กลุ่ม 79"/>
            <p:cNvGrpSpPr>
              <a:grpSpLocks/>
            </p:cNvGrpSpPr>
            <p:nvPr/>
          </p:nvGrpSpPr>
          <p:grpSpPr bwMode="auto">
            <a:xfrm>
              <a:off x="7073720" y="4464855"/>
              <a:ext cx="2070280" cy="773910"/>
              <a:chOff x="7073720" y="4464855"/>
              <a:chExt cx="2070280" cy="773910"/>
            </a:xfrm>
          </p:grpSpPr>
          <p:sp>
            <p:nvSpPr>
              <p:cNvPr id="50" name="สี่เหลี่ยมผืนผ้า 38"/>
              <p:cNvSpPr/>
              <p:nvPr/>
            </p:nvSpPr>
            <p:spPr>
              <a:xfrm>
                <a:off x="7073720" y="4465114"/>
                <a:ext cx="1927420" cy="538249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b="1" dirty="0">
                    <a:latin typeface="FreesiaUPC" pitchFamily="34" charset="-34"/>
                    <a:cs typeface="FreesiaUPC" pitchFamily="34" charset="-34"/>
                  </a:rPr>
                  <a:t>Mixing  Fishmeal Plant</a:t>
                </a:r>
                <a:endParaRPr lang="th-TH" sz="2000" b="1" dirty="0">
                  <a:latin typeface="FreesiaUPC" pitchFamily="34" charset="-34"/>
                  <a:cs typeface="FreesiaUPC" pitchFamily="34" charset="-34"/>
                </a:endParaRP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th-TH" sz="1600" dirty="0">
                    <a:latin typeface="FreesiaUPC" pitchFamily="34" charset="-34"/>
                    <a:cs typeface="FreesiaUPC" pitchFamily="34" charset="-34"/>
                  </a:rPr>
                  <a:t>(</a:t>
                </a:r>
                <a:r>
                  <a:rPr lang="en-US" sz="1600" dirty="0">
                    <a:latin typeface="FreesiaUPC" pitchFamily="34" charset="-34"/>
                    <a:cs typeface="FreesiaUPC" pitchFamily="34" charset="-34"/>
                  </a:rPr>
                  <a:t>Cert. for Mixed Product</a:t>
                </a:r>
                <a:r>
                  <a:rPr lang="th-TH" sz="1600" dirty="0">
                    <a:latin typeface="FreesiaUPC" pitchFamily="34" charset="-34"/>
                    <a:cs typeface="FreesiaUPC" pitchFamily="34" charset="-34"/>
                  </a:rPr>
                  <a:t>)</a:t>
                </a:r>
                <a:endParaRPr lang="th-TH" sz="1600" dirty="0">
                  <a:latin typeface="FreesiaUPC" pitchFamily="34" charset="-34"/>
                  <a:cs typeface="FreesiaUPC" pitchFamily="34" charset="-34"/>
                </a:endParaRPr>
              </a:p>
            </p:txBody>
          </p:sp>
          <p:sp>
            <p:nvSpPr>
              <p:cNvPr id="53" name="แผนผังลำดับงาน: เอกสาร 161">
                <a:hlinkClick r:id="rId11" action="ppaction://hlinkfile"/>
              </p:cNvPr>
              <p:cNvSpPr/>
              <p:nvPr/>
            </p:nvSpPr>
            <p:spPr>
              <a:xfrm>
                <a:off x="8858280" y="5000718"/>
                <a:ext cx="285720" cy="238047"/>
              </a:xfrm>
              <a:prstGeom prst="flowChartDocumen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/>
              </a:p>
            </p:txBody>
          </p:sp>
        </p:grpSp>
        <p:grpSp>
          <p:nvGrpSpPr>
            <p:cNvPr id="18481" name="กลุ่ม 78"/>
            <p:cNvGrpSpPr>
              <a:grpSpLocks/>
            </p:cNvGrpSpPr>
            <p:nvPr/>
          </p:nvGrpSpPr>
          <p:grpSpPr bwMode="auto">
            <a:xfrm>
              <a:off x="7488237" y="3670302"/>
              <a:ext cx="1453357" cy="794556"/>
              <a:chOff x="7488237" y="3670302"/>
              <a:chExt cx="1453357" cy="794556"/>
            </a:xfrm>
          </p:grpSpPr>
          <p:cxnSp>
            <p:nvCxnSpPr>
              <p:cNvPr id="62" name="ตัวเชื่อมต่อหักมุม 56"/>
              <p:cNvCxnSpPr/>
              <p:nvPr/>
            </p:nvCxnSpPr>
            <p:spPr bwMode="auto">
              <a:xfrm rot="5400000">
                <a:off x="7135252" y="4023064"/>
                <a:ext cx="794812" cy="89287"/>
              </a:xfrm>
              <a:prstGeom prst="bentConnector3">
                <a:avLst>
                  <a:gd name="adj1" fmla="val 50000"/>
                </a:avLst>
              </a:prstGeom>
              <a:ln>
                <a:tailEnd type="arrow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8483" name="TextBox 100"/>
              <p:cNvSpPr txBox="1">
                <a:spLocks noChangeArrowheads="1"/>
              </p:cNvSpPr>
              <p:nvPr/>
            </p:nvSpPr>
            <p:spPr bwMode="auto">
              <a:xfrm>
                <a:off x="7572396" y="3857632"/>
                <a:ext cx="136919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FreesiaUPC" pitchFamily="34" charset="-34"/>
                    <a:ea typeface="TH SarabunPSK"/>
                    <a:cs typeface="FreesiaUPC" pitchFamily="34" charset="-34"/>
                  </a:rPr>
                  <a:t>Cert.</a:t>
                </a:r>
                <a:r>
                  <a:rPr lang="th-TH">
                    <a:latin typeface="FreesiaUPC" pitchFamily="34" charset="-34"/>
                    <a:ea typeface="TH SarabunPSK"/>
                    <a:cs typeface="FreesiaUPC" pitchFamily="34" charset="-34"/>
                  </a:rPr>
                  <a:t> + </a:t>
                </a:r>
                <a:r>
                  <a:rPr lang="en-US">
                    <a:latin typeface="FreesiaUPC" pitchFamily="34" charset="-34"/>
                    <a:ea typeface="TH SarabunPSK"/>
                    <a:cs typeface="FreesiaUPC" pitchFamily="34" charset="-34"/>
                  </a:rPr>
                  <a:t>Form</a:t>
                </a:r>
                <a:r>
                  <a:rPr lang="th-TH">
                    <a:latin typeface="FreesiaUPC" pitchFamily="34" charset="-34"/>
                    <a:ea typeface="TH SarabunPSK"/>
                    <a:cs typeface="FreesiaUPC" pitchFamily="34" charset="-34"/>
                  </a:rPr>
                  <a:t> </a:t>
                </a:r>
                <a:r>
                  <a:rPr lang="en-US">
                    <a:latin typeface="FreesiaUPC" pitchFamily="34" charset="-34"/>
                    <a:ea typeface="TH SarabunPSK"/>
                    <a:cs typeface="FreesiaUPC" pitchFamily="34" charset="-34"/>
                  </a:rPr>
                  <a:t>A, B</a:t>
                </a:r>
                <a:endParaRPr lang="th-TH">
                  <a:latin typeface="FreesiaUPC" pitchFamily="34" charset="-34"/>
                  <a:ea typeface="TH SarabunPSK"/>
                  <a:cs typeface="FreesiaUPC" pitchFamily="34" charset="-34"/>
                </a:endParaRPr>
              </a:p>
            </p:txBody>
          </p:sp>
        </p:grpSp>
      </p:grpSp>
      <p:grpSp>
        <p:nvGrpSpPr>
          <p:cNvPr id="18460" name="กลุ่ม 84"/>
          <p:cNvGrpSpPr>
            <a:grpSpLocks/>
          </p:cNvGrpSpPr>
          <p:nvPr/>
        </p:nvGrpSpPr>
        <p:grpSpPr bwMode="auto">
          <a:xfrm>
            <a:off x="7905750" y="5472113"/>
            <a:ext cx="2667000" cy="939800"/>
            <a:chOff x="5929322" y="4559761"/>
            <a:chExt cx="2000264" cy="784091"/>
          </a:xfrm>
        </p:grpSpPr>
        <p:cxnSp>
          <p:nvCxnSpPr>
            <p:cNvPr id="52" name="ตัวเชื่อมต่อหักมุม 58"/>
            <p:cNvCxnSpPr>
              <a:stCxn id="50" idx="1"/>
            </p:cNvCxnSpPr>
            <p:nvPr/>
          </p:nvCxnSpPr>
          <p:spPr bwMode="auto">
            <a:xfrm rot="10800000" flipV="1">
              <a:off x="5929322" y="4734592"/>
              <a:ext cx="1144199" cy="19469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18477" name="กลุ่ม 81"/>
            <p:cNvGrpSpPr>
              <a:grpSpLocks/>
            </p:cNvGrpSpPr>
            <p:nvPr/>
          </p:nvGrpSpPr>
          <p:grpSpPr bwMode="auto">
            <a:xfrm>
              <a:off x="5964947" y="4559761"/>
              <a:ext cx="1964639" cy="784091"/>
              <a:chOff x="5964947" y="4559761"/>
              <a:chExt cx="1964639" cy="784091"/>
            </a:xfrm>
          </p:grpSpPr>
          <p:sp>
            <p:nvSpPr>
              <p:cNvPr id="18478" name="TextBox 100"/>
              <p:cNvSpPr txBox="1">
                <a:spLocks noChangeArrowheads="1"/>
              </p:cNvSpPr>
              <p:nvPr/>
            </p:nvSpPr>
            <p:spPr bwMode="auto">
              <a:xfrm>
                <a:off x="5964947" y="4559761"/>
                <a:ext cx="873076" cy="5386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FreesiaUPC" pitchFamily="34" charset="-34"/>
                    <a:ea typeface="TH SarabunPSK"/>
                    <a:cs typeface="FreesiaUPC" pitchFamily="34" charset="-34"/>
                  </a:rPr>
                  <a:t>Cert. for Mixed</a:t>
                </a:r>
              </a:p>
              <a:p>
                <a:r>
                  <a:rPr lang="en-US">
                    <a:latin typeface="FreesiaUPC" pitchFamily="34" charset="-34"/>
                    <a:ea typeface="TH SarabunPSK"/>
                    <a:cs typeface="FreesiaUPC" pitchFamily="34" charset="-34"/>
                  </a:rPr>
                  <a:t>Product</a:t>
                </a:r>
                <a:r>
                  <a:rPr lang="th-TH">
                    <a:latin typeface="FreesiaUPC" pitchFamily="34" charset="-34"/>
                    <a:ea typeface="TH SarabunPSK"/>
                    <a:cs typeface="FreesiaUPC" pitchFamily="34" charset="-34"/>
                  </a:rPr>
                  <a:t> +</a:t>
                </a:r>
              </a:p>
            </p:txBody>
          </p:sp>
          <p:sp>
            <p:nvSpPr>
              <p:cNvPr id="18479" name="TextBox 100"/>
              <p:cNvSpPr txBox="1">
                <a:spLocks noChangeArrowheads="1"/>
              </p:cNvSpPr>
              <p:nvPr/>
            </p:nvSpPr>
            <p:spPr bwMode="auto">
              <a:xfrm>
                <a:off x="6072230" y="5036075"/>
                <a:ext cx="185735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>
                    <a:latin typeface="FreesiaUPC" pitchFamily="34" charset="-34"/>
                    <a:ea typeface="TH SarabunPSK"/>
                    <a:cs typeface="FreesiaUPC" pitchFamily="34" charset="-34"/>
                  </a:rPr>
                  <a:t>Form A, B</a:t>
                </a:r>
                <a:endParaRPr lang="th-TH">
                  <a:latin typeface="FreesiaUPC" pitchFamily="34" charset="-34"/>
                  <a:ea typeface="TH SarabunPSK"/>
                  <a:cs typeface="FreesiaUPC" pitchFamily="34" charset="-34"/>
                </a:endParaRPr>
              </a:p>
            </p:txBody>
          </p:sp>
        </p:grpSp>
      </p:grpSp>
      <p:grpSp>
        <p:nvGrpSpPr>
          <p:cNvPr id="18461" name="กลุ่ม 80"/>
          <p:cNvGrpSpPr>
            <a:grpSpLocks/>
          </p:cNvGrpSpPr>
          <p:nvPr/>
        </p:nvGrpSpPr>
        <p:grpSpPr bwMode="auto">
          <a:xfrm>
            <a:off x="5429250" y="4419600"/>
            <a:ext cx="3905250" cy="1662113"/>
            <a:chOff x="4071934" y="3683002"/>
            <a:chExt cx="2928958" cy="1385602"/>
          </a:xfrm>
        </p:grpSpPr>
        <p:grpSp>
          <p:nvGrpSpPr>
            <p:cNvPr id="18472" name="Group 65"/>
            <p:cNvGrpSpPr>
              <a:grpSpLocks/>
            </p:cNvGrpSpPr>
            <p:nvPr/>
          </p:nvGrpSpPr>
          <p:grpSpPr bwMode="auto">
            <a:xfrm>
              <a:off x="4071934" y="3683002"/>
              <a:ext cx="1857388" cy="1385602"/>
              <a:chOff x="4071934" y="3835685"/>
              <a:chExt cx="1857388" cy="1241191"/>
            </a:xfrm>
          </p:grpSpPr>
          <p:cxnSp>
            <p:nvCxnSpPr>
              <p:cNvPr id="20" name="ตัวเชื่อมต่อหักมุม 56"/>
              <p:cNvCxnSpPr/>
              <p:nvPr/>
            </p:nvCxnSpPr>
            <p:spPr bwMode="auto">
              <a:xfrm rot="5400000">
                <a:off x="5178099" y="4229718"/>
                <a:ext cx="851170" cy="63104"/>
              </a:xfrm>
              <a:prstGeom prst="bentConnector3">
                <a:avLst>
                  <a:gd name="adj1" fmla="val 50000"/>
                </a:avLst>
              </a:prstGeom>
              <a:ln>
                <a:tailEnd type="arrow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7" name="สี่เหลี่ยมผืนผ้า 40"/>
              <p:cNvSpPr/>
              <p:nvPr/>
            </p:nvSpPr>
            <p:spPr>
              <a:xfrm>
                <a:off x="4071934" y="4686855"/>
                <a:ext cx="1857388" cy="390021"/>
              </a:xfrm>
              <a:prstGeom prst="rect">
                <a:avLst/>
              </a:prstGeom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b="1" dirty="0" err="1">
                    <a:latin typeface="FreesiaUPC" pitchFamily="34" charset="-34"/>
                    <a:cs typeface="FreesiaUPC" pitchFamily="34" charset="-34"/>
                  </a:rPr>
                  <a:t>Feedmill</a:t>
                </a:r>
                <a:r>
                  <a:rPr lang="en-US" sz="2800" b="1" dirty="0">
                    <a:latin typeface="FreesiaUPC" pitchFamily="34" charset="-34"/>
                    <a:cs typeface="FreesiaUPC" pitchFamily="34" charset="-34"/>
                  </a:rPr>
                  <a:t> Plant</a:t>
                </a:r>
                <a:endParaRPr lang="th-TH" sz="2800" b="1" dirty="0">
                  <a:latin typeface="FreesiaUPC" pitchFamily="34" charset="-34"/>
                  <a:cs typeface="FreesiaUPC" pitchFamily="34" charset="-34"/>
                </a:endParaRPr>
              </a:p>
            </p:txBody>
          </p:sp>
        </p:grpSp>
        <p:sp>
          <p:nvSpPr>
            <p:cNvPr id="18473" name="TextBox 100"/>
            <p:cNvSpPr txBox="1">
              <a:spLocks noChangeArrowheads="1"/>
            </p:cNvSpPr>
            <p:nvPr/>
          </p:nvSpPr>
          <p:spPr bwMode="auto">
            <a:xfrm>
              <a:off x="5631694" y="3857633"/>
              <a:ext cx="136919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Cert. </a:t>
              </a:r>
              <a:r>
                <a:rPr lang="th-TH">
                  <a:latin typeface="FreesiaUPC" pitchFamily="34" charset="-34"/>
                  <a:ea typeface="TH SarabunPSK"/>
                  <a:cs typeface="FreesiaUPC" pitchFamily="34" charset="-34"/>
                </a:rPr>
                <a:t>+ </a:t>
              </a:r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Form A, B </a:t>
              </a:r>
              <a:endParaRPr lang="th-TH">
                <a:latin typeface="FreesiaUPC" pitchFamily="34" charset="-34"/>
                <a:ea typeface="TH SarabunPSK"/>
                <a:cs typeface="FreesiaUPC" pitchFamily="34" charset="-34"/>
              </a:endParaRPr>
            </a:p>
          </p:txBody>
        </p:sp>
      </p:grpSp>
      <p:grpSp>
        <p:nvGrpSpPr>
          <p:cNvPr id="18462" name="กลุ่ม 91"/>
          <p:cNvGrpSpPr>
            <a:grpSpLocks/>
          </p:cNvGrpSpPr>
          <p:nvPr/>
        </p:nvGrpSpPr>
        <p:grpSpPr bwMode="auto">
          <a:xfrm>
            <a:off x="3298825" y="5657850"/>
            <a:ext cx="2092325" cy="981075"/>
            <a:chOff x="2474184" y="4714888"/>
            <a:chExt cx="1569672" cy="817383"/>
          </a:xfrm>
        </p:grpSpPr>
        <p:cxnSp>
          <p:nvCxnSpPr>
            <p:cNvPr id="88" name="ตัวเชื่อมต่อหักมุม 58"/>
            <p:cNvCxnSpPr/>
            <p:nvPr/>
          </p:nvCxnSpPr>
          <p:spPr bwMode="auto">
            <a:xfrm rot="10800000">
              <a:off x="2857670" y="4714888"/>
              <a:ext cx="1176659" cy="152102"/>
            </a:xfrm>
            <a:prstGeom prst="bentConnector3">
              <a:avLst>
                <a:gd name="adj1" fmla="val 62114"/>
              </a:avLst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8471" name="TextBox 107"/>
            <p:cNvSpPr txBox="1">
              <a:spLocks noChangeArrowheads="1"/>
            </p:cNvSpPr>
            <p:nvPr/>
          </p:nvSpPr>
          <p:spPr bwMode="auto">
            <a:xfrm>
              <a:off x="2474184" y="4993662"/>
              <a:ext cx="1569672" cy="5386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Cert. for Mixed Product</a:t>
              </a:r>
              <a:r>
                <a:rPr lang="th-TH">
                  <a:latin typeface="FreesiaUPC" pitchFamily="34" charset="-34"/>
                  <a:ea typeface="TH SarabunPSK"/>
                  <a:cs typeface="FreesiaUPC" pitchFamily="34" charset="-34"/>
                </a:rPr>
                <a:t> + </a:t>
              </a:r>
            </a:p>
            <a:p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Form</a:t>
              </a:r>
              <a:r>
                <a:rPr lang="th-TH">
                  <a:latin typeface="FreesiaUPC" pitchFamily="34" charset="-34"/>
                  <a:ea typeface="TH SarabunPSK"/>
                  <a:cs typeface="FreesiaUPC" pitchFamily="34" charset="-34"/>
                </a:rPr>
                <a:t> </a:t>
              </a:r>
              <a:r>
                <a:rPr lang="en-US">
                  <a:latin typeface="FreesiaUPC" pitchFamily="34" charset="-34"/>
                  <a:ea typeface="TH SarabunPSK"/>
                  <a:cs typeface="FreesiaUPC" pitchFamily="34" charset="-34"/>
                </a:rPr>
                <a:t>A, B </a:t>
              </a:r>
              <a:endParaRPr lang="th-TH">
                <a:latin typeface="FreesiaUPC" pitchFamily="34" charset="-34"/>
                <a:ea typeface="TH SarabunPSK"/>
                <a:cs typeface="FreesiaUPC" pitchFamily="34" charset="-34"/>
              </a:endParaRPr>
            </a:p>
          </p:txBody>
        </p:sp>
      </p:grpSp>
      <p:sp>
        <p:nvSpPr>
          <p:cNvPr id="68" name="แผนผังลำดับงาน: เอกสาร 92"/>
          <p:cNvSpPr/>
          <p:nvPr/>
        </p:nvSpPr>
        <p:spPr>
          <a:xfrm>
            <a:off x="4953000" y="571500"/>
            <a:ext cx="857250" cy="500063"/>
          </a:xfrm>
          <a:prstGeom prst="flowChartDocumen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cs typeface="+mj-cs"/>
              </a:rPr>
              <a:t>Cert.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cs typeface="+mj-cs"/>
              </a:rPr>
              <a:t>Labor</a:t>
            </a:r>
            <a:endParaRPr lang="th-TH" sz="1400" dirty="0">
              <a:cs typeface="+mj-cs"/>
            </a:endParaRPr>
          </a:p>
        </p:txBody>
      </p:sp>
      <p:sp>
        <p:nvSpPr>
          <p:cNvPr id="72" name="แผนผังลำดับงาน: เอกสาร 92"/>
          <p:cNvSpPr/>
          <p:nvPr/>
        </p:nvSpPr>
        <p:spPr>
          <a:xfrm>
            <a:off x="10499725" y="3070225"/>
            <a:ext cx="857250" cy="500063"/>
          </a:xfrm>
          <a:prstGeom prst="flowChartDocumen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cs typeface="+mj-cs"/>
              </a:rPr>
              <a:t>Cert.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cs typeface="+mj-cs"/>
              </a:rPr>
              <a:t>Labor</a:t>
            </a:r>
            <a:endParaRPr lang="th-TH" sz="1400" dirty="0">
              <a:cs typeface="+mj-cs"/>
            </a:endParaRPr>
          </a:p>
        </p:txBody>
      </p:sp>
      <p:sp>
        <p:nvSpPr>
          <p:cNvPr id="73" name="แผนผังลำดับงาน: เอกสาร 92"/>
          <p:cNvSpPr/>
          <p:nvPr/>
        </p:nvSpPr>
        <p:spPr>
          <a:xfrm>
            <a:off x="1835150" y="2555875"/>
            <a:ext cx="857250" cy="500063"/>
          </a:xfrm>
          <a:prstGeom prst="flowChartDocumen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cs typeface="+mj-cs"/>
              </a:rPr>
              <a:t>Cert.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cs typeface="+mj-cs"/>
              </a:rPr>
              <a:t>Labor</a:t>
            </a:r>
            <a:endParaRPr lang="th-TH" sz="1400" dirty="0">
              <a:cs typeface="+mj-cs"/>
            </a:endParaRPr>
          </a:p>
        </p:txBody>
      </p:sp>
      <p:sp>
        <p:nvSpPr>
          <p:cNvPr id="70" name="สี่เหลี่ยมผืนผ้า 39"/>
          <p:cNvSpPr/>
          <p:nvPr/>
        </p:nvSpPr>
        <p:spPr>
          <a:xfrm>
            <a:off x="257175" y="6108700"/>
            <a:ext cx="2476500" cy="4619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FreesiaUPC" pitchFamily="34" charset="-34"/>
                <a:cs typeface="FreesiaUPC" pitchFamily="34" charset="-34"/>
              </a:rPr>
              <a:t>Prosecution</a:t>
            </a:r>
            <a:endParaRPr lang="th-TH" sz="2400" dirty="0">
              <a:solidFill>
                <a:schemeClr val="accent5">
                  <a:lumMod val="60000"/>
                  <a:lumOff val="40000"/>
                </a:schemeClr>
              </a:solidFill>
              <a:latin typeface="FreesiaUPC" pitchFamily="34" charset="-34"/>
              <a:cs typeface="FreesiaUPC" pitchFamily="34" charset="-34"/>
            </a:endParaRPr>
          </a:p>
        </p:txBody>
      </p:sp>
      <p:cxnSp>
        <p:nvCxnSpPr>
          <p:cNvPr id="71" name="รูปร่าง 16"/>
          <p:cNvCxnSpPr/>
          <p:nvPr/>
        </p:nvCxnSpPr>
        <p:spPr>
          <a:xfrm rot="5400000" flipH="1" flipV="1">
            <a:off x="2608263" y="6015037"/>
            <a:ext cx="647700" cy="314325"/>
          </a:xfrm>
          <a:prstGeom prst="bentConnector3">
            <a:avLst>
              <a:gd name="adj1" fmla="val 1219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5" name="แผนผังลำดับงาน: เอกสาร 92"/>
          <p:cNvSpPr/>
          <p:nvPr/>
        </p:nvSpPr>
        <p:spPr>
          <a:xfrm>
            <a:off x="11109325" y="4926013"/>
            <a:ext cx="857250" cy="500062"/>
          </a:xfrm>
          <a:prstGeom prst="flowChartDocumen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cs typeface="+mj-cs"/>
              </a:rPr>
              <a:t>Cert.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cs typeface="+mj-cs"/>
              </a:rPr>
              <a:t>Labor</a:t>
            </a:r>
            <a:endParaRPr lang="th-TH" sz="1400" dirty="0">
              <a:cs typeface="+mj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07988" y="20638"/>
            <a:ext cx="6759575" cy="144621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FreesiaUPC" pitchFamily="34" charset="-34"/>
              </a:rPr>
              <a:t>Accountability &amp; Partnership</a:t>
            </a:r>
            <a:endParaRPr lang="en-US" sz="44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FreesiaUPC" pitchFamily="34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ctrTitle"/>
          </p:nvPr>
        </p:nvSpPr>
        <p:spPr>
          <a:xfrm>
            <a:off x="1511300" y="923925"/>
            <a:ext cx="9144000" cy="1016000"/>
          </a:xfrm>
        </p:spPr>
        <p:txBody>
          <a:bodyPr/>
          <a:lstStyle/>
          <a:p>
            <a:r>
              <a:rPr lang="en-US" sz="5400" b="1" smtClean="0"/>
              <a:t>Responsible Supply Chain</a:t>
            </a:r>
          </a:p>
        </p:txBody>
      </p:sp>
      <p:sp>
        <p:nvSpPr>
          <p:cNvPr id="19458" name="Subtitle 2"/>
          <p:cNvSpPr>
            <a:spLocks noGrp="1"/>
          </p:cNvSpPr>
          <p:nvPr>
            <p:ph type="subTitle" idx="1"/>
          </p:nvPr>
        </p:nvSpPr>
        <p:spPr>
          <a:xfrm>
            <a:off x="1524000" y="3243263"/>
            <a:ext cx="9144000" cy="2206625"/>
          </a:xfrm>
        </p:spPr>
        <p:txBody>
          <a:bodyPr/>
          <a:lstStyle/>
          <a:p>
            <a:r>
              <a:rPr lang="en-US" sz="4000" b="1" smtClean="0"/>
              <a:t>No Support of IUU Fishing</a:t>
            </a:r>
          </a:p>
          <a:p>
            <a:r>
              <a:rPr lang="en-US" sz="4000" b="1" smtClean="0"/>
              <a:t>No Use of Forced/Child Labor</a:t>
            </a:r>
          </a:p>
          <a:p>
            <a:r>
              <a:rPr lang="en-US" sz="4000" b="1" smtClean="0"/>
              <a:t>No Involvement of Trafficking in Human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244</Words>
  <Application>Microsoft Office PowerPoint</Application>
  <PresentationFormat>Custom</PresentationFormat>
  <Paragraphs>103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Calibri</vt:lpstr>
      <vt:lpstr>Arial</vt:lpstr>
      <vt:lpstr>Calibri Light</vt:lpstr>
      <vt:lpstr>FreesiaUPC</vt:lpstr>
      <vt:lpstr>TH SarabunPSK</vt:lpstr>
      <vt:lpstr>Cordia New</vt:lpstr>
      <vt:lpstr>Angsana New</vt:lpstr>
      <vt:lpstr>Office Theme</vt:lpstr>
      <vt:lpstr>New Fishmeal Traceability Scheme</vt:lpstr>
      <vt:lpstr>Slide 2</vt:lpstr>
      <vt:lpstr>Slide 3</vt:lpstr>
      <vt:lpstr>Slide 4</vt:lpstr>
      <vt:lpstr>Legal Enforcement &amp; Partnership</vt:lpstr>
      <vt:lpstr>Slide 6</vt:lpstr>
      <vt:lpstr>Responsible Supply Chain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Responsible Supply Chain</dc:title>
  <dc:creator>Nutnicha Limpanawat</dc:creator>
  <cp:lastModifiedBy>User D</cp:lastModifiedBy>
  <cp:revision>23</cp:revision>
  <dcterms:created xsi:type="dcterms:W3CDTF">2014-07-29T02:42:56Z</dcterms:created>
  <dcterms:modified xsi:type="dcterms:W3CDTF">2014-11-11T17:21:18Z</dcterms:modified>
</cp:coreProperties>
</file>