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0" r:id="rId4"/>
    <p:sldId id="271" r:id="rId5"/>
    <p:sldId id="273" r:id="rId6"/>
    <p:sldId id="276" r:id="rId7"/>
    <p:sldId id="281" r:id="rId8"/>
    <p:sldId id="279" r:id="rId9"/>
    <p:sldId id="282" r:id="rId10"/>
    <p:sldId id="286" r:id="rId11"/>
    <p:sldId id="283" r:id="rId12"/>
    <p:sldId id="289" r:id="rId13"/>
    <p:sldId id="298" r:id="rId14"/>
    <p:sldId id="293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8D8804-76EC-47C0-9FF2-BE3F7D5AAC6A}" type="datetimeFigureOut">
              <a:rPr lang="th-TH"/>
              <a:pPr>
                <a:defRPr/>
              </a:pPr>
              <a:t>11/11/57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66B621-3E44-4297-92D1-1CE68142F98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13F7078-33C4-4A2E-A911-414BFC88AC30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840039-6388-4CA1-84C2-05A68E501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351E0D-41E0-49AE-A567-E21BE6627A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h-TH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E04D-B1FA-4FE8-AC24-3A5AE82C3DF3}" type="datetimeFigureOut">
              <a:rPr lang="en-US"/>
              <a:pPr>
                <a:defRPr/>
              </a:pPr>
              <a:t>11/11/2014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2E22-81E5-470B-9333-5690F013D3C7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37BC-7E7E-4B79-8C04-3A63A99D578D}" type="datetimeFigureOut">
              <a:rPr lang="en-US"/>
              <a:pPr>
                <a:defRPr/>
              </a:pPr>
              <a:t>11/11/2014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6487-0E7E-4A5E-9C13-ED13F8C1D9F7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7042-6B0D-4E53-8ACE-045DBF3119C1}" type="datetimeFigureOut">
              <a:rPr lang="en-US"/>
              <a:pPr>
                <a:defRPr/>
              </a:pPr>
              <a:t>11/11/2014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9566-0B6D-40E1-A11B-F636B58B9213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7A62-A66D-4DCB-9810-2E177D2A827D}" type="datetimeFigureOut">
              <a:rPr lang="en-US"/>
              <a:pPr>
                <a:defRPr/>
              </a:pPr>
              <a:t>11/11/2014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8424-6935-43B4-A202-AA5447F82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A295CB-5367-4170-8916-708FED381F5A}" type="datetimeFigureOut">
              <a:rPr lang="en-US"/>
              <a:pPr>
                <a:defRPr/>
              </a:pPr>
              <a:t>11/11/2014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DB4EF1-4976-4196-87E7-C80EF5988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ED410-2D64-4171-8C5F-2C52A8B048F2}" type="datetimeFigureOut">
              <a:rPr lang="en-US"/>
              <a:pPr>
                <a:defRPr/>
              </a:pPr>
              <a:t>11/11/2014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BCF26-1346-4736-A1D9-BB95FF365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98C5-2F15-4BB2-AFF9-F2B2747F099C}" type="datetimeFigureOut">
              <a:rPr lang="en-US"/>
              <a:pPr>
                <a:defRPr/>
              </a:pPr>
              <a:t>11/11/2014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0235A-E91F-4D58-882C-F176C04A0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35B1-4AA7-40E9-96BF-F35048125527}" type="datetimeFigureOut">
              <a:rPr lang="en-US"/>
              <a:pPr>
                <a:defRPr/>
              </a:pPr>
              <a:t>11/11/2014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9A72C-8543-4FBF-8AFE-F27790E7AE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2A96B0-4418-42A8-AB4C-1C37D081A1C6}" type="datetimeFigureOut">
              <a:rPr lang="en-US"/>
              <a:pPr>
                <a:defRPr/>
              </a:pPr>
              <a:t>11/11/2014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CE9E22-8FFD-4159-89B4-1C1219F7F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324E-4D07-480B-9B46-F9ABC00B228F}" type="datetimeFigureOut">
              <a:rPr lang="en-US"/>
              <a:pPr>
                <a:defRPr/>
              </a:pPr>
              <a:t>11/11/2014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ED6F-95E8-48F3-BBD7-00C750CF7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15A026-5E2B-45D6-9849-961CE5AF64AC}" type="datetimeFigureOut">
              <a:rPr lang="en-US"/>
              <a:pPr>
                <a:defRPr/>
              </a:pPr>
              <a:t>11/11/2014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F818E9-57F7-46D1-BA2B-95323E876A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34E9-BE5E-4579-9595-66C76BED2501}" type="datetimeFigureOut">
              <a:rPr lang="en-US"/>
              <a:pPr>
                <a:defRPr/>
              </a:pPr>
              <a:t>11/11/2014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908A-03F1-4D4D-9FA7-4A7660287D25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DE981F-6755-42CC-8230-FBC13EDF0F9D}" type="datetimeFigureOut">
              <a:rPr lang="en-US"/>
              <a:pPr>
                <a:defRPr/>
              </a:pPr>
              <a:t>11/11/2014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F737FD-15FA-4D9F-8AF9-263277550B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24F7-F7BB-4862-9A2D-D54925A1DA06}" type="datetimeFigureOut">
              <a:rPr lang="en-US"/>
              <a:pPr>
                <a:defRPr/>
              </a:pPr>
              <a:t>11/11/2014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361E-CCB2-4E9E-A08D-CA074AC14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C261-53AA-456E-957A-8B92D07ADA7F}" type="datetimeFigureOut">
              <a:rPr lang="en-US"/>
              <a:pPr>
                <a:defRPr/>
              </a:pPr>
              <a:t>11/11/2014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1CC9-C109-4FB5-B3A5-B277168AC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6A03-460E-48F2-A337-D1953D800100}" type="datetimeFigureOut">
              <a:rPr lang="en-US"/>
              <a:pPr>
                <a:defRPr/>
              </a:pPr>
              <a:t>11/11/2014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04CF-E391-4877-B8D2-11C88AEB618F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8726-ADFE-405B-A0D4-5F4A9885D750}" type="datetimeFigureOut">
              <a:rPr lang="en-US"/>
              <a:pPr>
                <a:defRPr/>
              </a:pPr>
              <a:t>11/11/2014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F1013-4C13-4FA2-9792-4F3568FD30BF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A222-DB3C-4953-8619-9391D9682336}" type="datetimeFigureOut">
              <a:rPr lang="en-US"/>
              <a:pPr>
                <a:defRPr/>
              </a:pPr>
              <a:t>11/11/2014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73BA-4E34-4629-8693-95059EE59C74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728B-3A63-4FEA-B863-100230295F75}" type="datetimeFigureOut">
              <a:rPr lang="en-US"/>
              <a:pPr>
                <a:defRPr/>
              </a:pPr>
              <a:t>11/11/2014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90B18-FA07-4117-BE04-8760FD5971B7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74060-E576-4884-B7AD-12BE4D887135}" type="datetimeFigureOut">
              <a:rPr lang="en-US"/>
              <a:pPr>
                <a:defRPr/>
              </a:pPr>
              <a:t>11/11/2014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9348-34C2-4FDD-A407-DAEDD0BE9907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26521-74F4-41F8-A111-A3051490E381}" type="datetimeFigureOut">
              <a:rPr lang="en-US"/>
              <a:pPr>
                <a:defRPr/>
              </a:pPr>
              <a:t>11/11/2014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FCB5-92DE-42A0-8CD3-3EFEF06CC362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79B0-2371-4E8D-953C-F1BA0727031D}" type="datetimeFigureOut">
              <a:rPr lang="en-US"/>
              <a:pPr>
                <a:defRPr/>
              </a:pPr>
              <a:t>11/11/2014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8545-D07B-43AF-8A4F-72B54738D487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902242-50CC-4448-B6B4-0E0EC225AD28}" type="datetimeFigureOut">
              <a:rPr lang="en-US"/>
              <a:pPr>
                <a:defRPr/>
              </a:pPr>
              <a:t>11/11/2014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690918-3077-498B-8A81-9B6676CB3D9A}" type="slidenum">
              <a:rPr lang="en-US"/>
              <a:pPr>
                <a:defRPr/>
              </a:pPr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6" r:id="rId2"/>
    <p:sldLayoutId id="2147483795" r:id="rId3"/>
    <p:sldLayoutId id="2147483794" r:id="rId4"/>
    <p:sldLayoutId id="2147483793" r:id="rId5"/>
    <p:sldLayoutId id="2147483792" r:id="rId6"/>
    <p:sldLayoutId id="2147483791" r:id="rId7"/>
    <p:sldLayoutId id="2147483790" r:id="rId8"/>
    <p:sldLayoutId id="2147483789" r:id="rId9"/>
    <p:sldLayoutId id="2147483788" r:id="rId10"/>
    <p:sldLayoutId id="21474837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686238-0AD7-4B11-8673-67D7EC9C7E34}" type="datetimeFigureOut">
              <a:rPr lang="en-US"/>
              <a:pPr>
                <a:defRPr/>
              </a:pPr>
              <a:t>11/11/2014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9ABF21-AAAE-4A02-9EA6-B03F38A6DB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2" r:id="rId4"/>
    <p:sldLayoutId id="2147483801" r:id="rId5"/>
    <p:sldLayoutId id="2147483806" r:id="rId6"/>
    <p:sldLayoutId id="2147483800" r:id="rId7"/>
    <p:sldLayoutId id="2147483807" r:id="rId8"/>
    <p:sldLayoutId id="2147483808" r:id="rId9"/>
    <p:sldLayoutId id="2147483799" r:id="rId10"/>
    <p:sldLayoutId id="21474837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../../../../AppData/Local/Temp/2MCPD.xls" TargetMode="External"/><Relationship Id="rId4" Type="http://schemas.openxmlformats.org/officeDocument/2006/relationships/hyperlink" Target="../../../../AppData/Local/Temp/1logbook%20&#3629;&#3623;&#3609;&#3621;&#3634;&#3585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57250" y="1071563"/>
            <a:ext cx="7715250" cy="14652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Sustainable fisheries development </a:t>
            </a:r>
            <a:endParaRPr lang="th-TH" sz="4800" dirty="0"/>
          </a:p>
        </p:txBody>
      </p:sp>
      <p:sp>
        <p:nvSpPr>
          <p:cNvPr id="4" name="ชื่อเรื่อง 3"/>
          <p:cNvSpPr txBox="1">
            <a:spLocks noGrp="1"/>
          </p:cNvSpPr>
          <p:nvPr>
            <p:ph type="subTitle" idx="1"/>
          </p:nvPr>
        </p:nvSpPr>
        <p:spPr>
          <a:xfrm>
            <a:off x="3286116" y="3571876"/>
            <a:ext cx="4214842" cy="140038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40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</a:rPr>
              <a:t>Dr. Smith </a:t>
            </a:r>
            <a:r>
              <a:rPr lang="en-US" sz="4000" dirty="0" err="1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</a:rPr>
              <a:t>Thummachua</a:t>
            </a:r>
            <a:endParaRPr lang="en-US" sz="4000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H SarabunPSK" pitchFamily="34" charset="-34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40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H SarabunPSK" pitchFamily="34" charset="-34"/>
              </a:rPr>
              <a:t>Department of Fisheries</a:t>
            </a:r>
            <a:endParaRPr lang="th-TH" sz="4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ฃ</a:t>
            </a:r>
            <a:endParaRPr lang="en-US" smtClean="0"/>
          </a:p>
        </p:txBody>
      </p:sp>
      <p:pic>
        <p:nvPicPr>
          <p:cNvPr id="36866" name="Picture 5" descr="Catch Certification Schem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7467600" cy="1143000"/>
          </a:xfrm>
        </p:spPr>
        <p:txBody>
          <a:bodyPr/>
          <a:lstStyle/>
          <a:p>
            <a:r>
              <a:rPr lang="en-US" b="1" smtClean="0"/>
              <a:t>Fishmeal Traceability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2643188"/>
            <a:ext cx="7467600" cy="35004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Based on scheme to  combat IUU fishing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Market incentive – Driving force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DOF validating agency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ลูกศรลง 11"/>
          <p:cNvSpPr/>
          <p:nvPr/>
        </p:nvSpPr>
        <p:spPr>
          <a:xfrm rot="10800000">
            <a:off x="4929190" y="2143116"/>
            <a:ext cx="571504" cy="1800238"/>
          </a:xfrm>
          <a:prstGeom prst="downArrow">
            <a:avLst/>
          </a:prstGeom>
          <a:solidFill>
            <a:schemeClr val="accent1"/>
          </a:solidFill>
          <a:ln>
            <a:gradFill flip="none" rotWithShape="1">
              <a:gsLst>
                <a:gs pos="100000">
                  <a:schemeClr val="tx2">
                    <a:lumMod val="75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81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43188" y="4114800"/>
            <a:ext cx="1643062" cy="771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Fisheries/IUU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00563" y="4114800"/>
            <a:ext cx="1714500" cy="771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Law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ลูกศรลง 9"/>
          <p:cNvSpPr/>
          <p:nvPr/>
        </p:nvSpPr>
        <p:spPr>
          <a:xfrm rot="10800000">
            <a:off x="3143240" y="2143116"/>
            <a:ext cx="571504" cy="1800238"/>
          </a:xfrm>
          <a:prstGeom prst="downArrow">
            <a:avLst/>
          </a:prstGeom>
          <a:solidFill>
            <a:schemeClr val="accent1"/>
          </a:solidFill>
          <a:ln>
            <a:gradFill flip="none" rotWithShape="1">
              <a:gsLst>
                <a:gs pos="100000">
                  <a:schemeClr val="tx2">
                    <a:lumMod val="75000"/>
                  </a:scheme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81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428875" y="2486025"/>
            <a:ext cx="3786188" cy="111442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Fisheries  Improvement Plan : FIP </a:t>
            </a:r>
            <a:endParaRPr lang="th-TH" sz="2800" dirty="0"/>
          </a:p>
        </p:txBody>
      </p:sp>
      <p:sp>
        <p:nvSpPr>
          <p:cNvPr id="14" name="ลูกศรซ้าย 13"/>
          <p:cNvSpPr/>
          <p:nvPr/>
        </p:nvSpPr>
        <p:spPr>
          <a:xfrm>
            <a:off x="6500813" y="1200150"/>
            <a:ext cx="2214562" cy="3771900"/>
          </a:xfrm>
          <a:prstGeom prst="leftArrow">
            <a:avLst>
              <a:gd name="adj1" fmla="val 74179"/>
              <a:gd name="adj2" fmla="val 4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Traceability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ลูกศรซ้าย 18"/>
          <p:cNvSpPr/>
          <p:nvPr/>
        </p:nvSpPr>
        <p:spPr>
          <a:xfrm flipH="1">
            <a:off x="214313" y="1114425"/>
            <a:ext cx="2143125" cy="3771900"/>
          </a:xfrm>
          <a:prstGeom prst="leftArrow">
            <a:avLst>
              <a:gd name="adj1" fmla="val 74179"/>
              <a:gd name="adj2" fmla="val 4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Review/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Investigation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ลูกศรลง 20"/>
          <p:cNvSpPr/>
          <p:nvPr/>
        </p:nvSpPr>
        <p:spPr>
          <a:xfrm flipV="1">
            <a:off x="2071688" y="5229225"/>
            <a:ext cx="4857750" cy="1200150"/>
          </a:xfrm>
          <a:prstGeom prst="downArrow">
            <a:avLst>
              <a:gd name="adj1" fmla="val 78607"/>
              <a:gd name="adj2" fmla="val 3219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84438" y="2565400"/>
            <a:ext cx="5184775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 smtClean="0">
                <a:cs typeface="Angsana New" pitchFamily="18" charset="-34"/>
              </a:rPr>
              <a:t>THANK YOU</a:t>
            </a:r>
            <a:endParaRPr lang="th-TH" sz="6600" b="1" dirty="0" smtClean="0"/>
          </a:p>
        </p:txBody>
      </p:sp>
      <p:pic>
        <p:nvPicPr>
          <p:cNvPr id="39938" name="Picture 8" descr="D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500438"/>
            <a:ext cx="1890712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7" descr="AA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652963"/>
            <a:ext cx="23749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9" descr="CS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500188"/>
            <a:ext cx="16922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20700" y="163513"/>
          <a:ext cx="8674100" cy="6361112"/>
        </p:xfrm>
        <a:graphic>
          <a:graphicData uri="http://schemas.openxmlformats.org/presentationml/2006/ole">
            <p:oleObj spid="_x0000_s28673" r:id="rId3" imgW="8675360" imgH="6358679" progId="Excel.Chart.8">
              <p:embed/>
            </p:oleObj>
          </a:graphicData>
        </a:graphic>
      </p:graphicFrame>
      <p:pic>
        <p:nvPicPr>
          <p:cNvPr id="28674" name="รูปภาพ 5" descr="DSC0035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7145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แผนภูมิ 18"/>
          <p:cNvGraphicFramePr>
            <a:graphicFrameLocks noGrp="1"/>
          </p:cNvGraphicFramePr>
          <p:nvPr>
            <p:ph idx="1"/>
          </p:nvPr>
        </p:nvGraphicFramePr>
        <p:xfrm>
          <a:off x="-50800" y="449263"/>
          <a:ext cx="8888413" cy="6816725"/>
        </p:xfrm>
        <a:graphic>
          <a:graphicData uri="http://schemas.openxmlformats.org/presentationml/2006/ole">
            <p:oleObj spid="_x0000_s29697" r:id="rId3" imgW="8888738" imgH="6815919" progId="Excel.Chart.8">
              <p:embed/>
            </p:oleObj>
          </a:graphicData>
        </a:graphic>
      </p:graphicFrame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4043362" cy="796925"/>
          </a:xfrm>
        </p:spPr>
        <p:txBody>
          <a:bodyPr/>
          <a:lstStyle/>
          <a:p>
            <a:r>
              <a:rPr lang="en-US" sz="3200" b="1" smtClean="0"/>
              <a:t>Fishing Vessel</a:t>
            </a:r>
          </a:p>
        </p:txBody>
      </p:sp>
      <p:pic>
        <p:nvPicPr>
          <p:cNvPr id="29699" name="รูปภาพ 4" descr="อวนลอยปลาทู-เล็ก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428750"/>
            <a:ext cx="24399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รูปภาพ 7" descr="DSC0047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492918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857250" y="1285875"/>
            <a:ext cx="2438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8" y="1285875"/>
            <a:ext cx="1524000" cy="8382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Registry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3929063" y="785813"/>
            <a:ext cx="4191000" cy="180975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4857750" y="928688"/>
            <a:ext cx="2857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Certificate  of Registration</a:t>
            </a:r>
          </a:p>
          <a:p>
            <a:endParaRPr lang="en-US" sz="2400" b="1"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Ship’s License</a:t>
            </a:r>
          </a:p>
        </p:txBody>
      </p:sp>
      <p:sp>
        <p:nvSpPr>
          <p:cNvPr id="6" name="Snip Single Corner Rectangle 5"/>
          <p:cNvSpPr/>
          <p:nvPr/>
        </p:nvSpPr>
        <p:spPr>
          <a:xfrm>
            <a:off x="642938" y="3357563"/>
            <a:ext cx="2514600" cy="12192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Fishing  Vessel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643063" y="2286000"/>
            <a:ext cx="60960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072063" y="4876800"/>
            <a:ext cx="3643312" cy="1524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5214938" y="4929188"/>
            <a:ext cx="3276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Right to Fish Using a Certain Gear</a:t>
            </a:r>
          </a:p>
        </p:txBody>
      </p:sp>
      <p:sp>
        <p:nvSpPr>
          <p:cNvPr id="15" name="Bent-Up Arrow 14"/>
          <p:cNvSpPr/>
          <p:nvPr/>
        </p:nvSpPr>
        <p:spPr>
          <a:xfrm rot="5400000">
            <a:off x="2714625" y="4000500"/>
            <a:ext cx="1285875" cy="3000375"/>
          </a:xfrm>
          <a:prstGeom prst="bentUpArrow">
            <a:avLst>
              <a:gd name="adj1" fmla="val 2596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2928938" y="4643438"/>
            <a:ext cx="1214437" cy="1071562"/>
          </a:xfrm>
          <a:prstGeom prst="wedgeEllipse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DOF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5257800" cy="714375"/>
          </a:xfrm>
        </p:spPr>
        <p:txBody>
          <a:bodyPr/>
          <a:lstStyle/>
          <a:p>
            <a:r>
              <a:rPr lang="en-US" sz="4000" b="1" smtClean="0"/>
              <a:t>Main Fishing Gear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500188"/>
            <a:ext cx="7467600" cy="3471862"/>
          </a:xfrm>
        </p:spPr>
        <p:txBody>
          <a:bodyPr rtlCol="0">
            <a:normAutofit fontScale="77500" lnSpcReduction="20000"/>
          </a:bodyPr>
          <a:lstStyle/>
          <a:p>
            <a:pPr fontAlgn="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Trawl</a:t>
            </a:r>
            <a:endParaRPr lang="en-US" dirty="0" smtClean="0"/>
          </a:p>
          <a:p>
            <a:pPr fontAlgn="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Purse Seine</a:t>
            </a:r>
          </a:p>
          <a:p>
            <a:pPr fontAlgn="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Gill Net</a:t>
            </a:r>
          </a:p>
          <a:p>
            <a:pPr fontAlgn="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Falling Net</a:t>
            </a:r>
          </a:p>
          <a:p>
            <a:pPr fontAlgn="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Lift Net</a:t>
            </a:r>
          </a:p>
          <a:p>
            <a:pPr fontAlgn="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Push Net</a:t>
            </a:r>
          </a:p>
          <a:p>
            <a:pPr fontAlgn="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Trap</a:t>
            </a:r>
          </a:p>
          <a:p>
            <a:pPr fontAlgn="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Dredge</a:t>
            </a:r>
          </a:p>
          <a:p>
            <a:pPr fontAlgn="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Long line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31747" name="Picture 7" descr="D39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5786438" y="2000250"/>
            <a:ext cx="24495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 descr="เรือลอบหมึก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4071938"/>
            <a:ext cx="3357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เรืออวนลอย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3714750"/>
            <a:ext cx="25003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2" descr="Image result for เรืออวนลา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51" name="AutoShape 4" descr="Image result for เรืออวนลา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1752" name="รูปภาพ 9" descr="เรือลากเดี่ยว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0" y="1714500"/>
            <a:ext cx="254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r>
              <a:rPr lang="en-US" sz="3200" smtClean="0"/>
              <a:t>Law Enforcement</a:t>
            </a:r>
          </a:p>
        </p:txBody>
      </p:sp>
      <p:pic>
        <p:nvPicPr>
          <p:cNvPr id="3277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3598863" cy="2451100"/>
          </a:xfrm>
        </p:spPr>
      </p:pic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628775"/>
            <a:ext cx="35290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9" descr="DSC032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076700"/>
            <a:ext cx="34559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ตัวเชื่อมต่อหักมุม 8"/>
          <p:cNvCxnSpPr/>
          <p:nvPr/>
        </p:nvCxnSpPr>
        <p:spPr>
          <a:xfrm>
            <a:off x="6858000" y="2500313"/>
            <a:ext cx="214313" cy="158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 rot="5400000" flipH="1" flipV="1">
            <a:off x="6965950" y="2392363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7072313" y="2286000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 rot="5400000">
            <a:off x="7108825" y="2392363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7215188" y="2500313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50" cy="939800"/>
          </a:xfrm>
        </p:spPr>
        <p:txBody>
          <a:bodyPr/>
          <a:lstStyle/>
          <a:p>
            <a:r>
              <a:rPr lang="en-US" sz="3200" b="1" smtClean="0"/>
              <a:t>Fisheries Management </a:t>
            </a:r>
            <a:br>
              <a:rPr lang="en-US" sz="3200" b="1" smtClean="0"/>
            </a:br>
            <a:r>
              <a:rPr lang="en-US" sz="3200" b="1" smtClean="0"/>
              <a:t>(Input Control)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44719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Licensing of vessels in Thai and foreign waters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Seasonal closed areas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/>
              <a:t>          15 Feb – 15 May &amp; 1 Jun – 31 Jul in GOT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/>
              <a:t>		1 Apr –  30 Jun in Andaman Sea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3 km. or 3 mile conservation zone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Fishing gear restrictions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Participation of local community/fishery association in management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4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8" name="Text Box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467600" cy="3970338"/>
          </a:xfr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smtClean="0"/>
              <a:t> Authorization of vessels to fish in IO</a:t>
            </a:r>
          </a:p>
          <a:p>
            <a:pPr>
              <a:buFont typeface="Arial" charset="0"/>
              <a:buNone/>
            </a:pPr>
            <a:endParaRPr lang="en-US" b="1" smtClean="0"/>
          </a:p>
          <a:p>
            <a:pPr>
              <a:buFontTx/>
              <a:buChar char="•"/>
            </a:pPr>
            <a:r>
              <a:rPr lang="en-US" b="1" smtClean="0"/>
              <a:t> Monitoring of at-sea transshipment</a:t>
            </a:r>
          </a:p>
          <a:p>
            <a:pPr>
              <a:buFont typeface="Arial" charset="0"/>
              <a:buNone/>
            </a:pPr>
            <a:endParaRPr lang="en-US" b="1" smtClean="0"/>
          </a:p>
          <a:p>
            <a:pPr>
              <a:buFontTx/>
              <a:buChar char="•"/>
            </a:pPr>
            <a:r>
              <a:rPr lang="en-US" b="1" smtClean="0"/>
              <a:t> Monitor fishing operation of Thai fishing vessels in IO 	through VMS and logbook</a:t>
            </a:r>
          </a:p>
          <a:p>
            <a:pPr>
              <a:buFont typeface="Arial" charset="0"/>
              <a:buNone/>
            </a:pPr>
            <a:endParaRPr lang="en-US" b="1" smtClean="0"/>
          </a:p>
          <a:p>
            <a:pPr>
              <a:buFontTx/>
              <a:buChar char="•"/>
            </a:pPr>
            <a:r>
              <a:rPr lang="en-US" b="1" smtClean="0"/>
              <a:t> Implement other IOTC resolutions</a:t>
            </a:r>
          </a:p>
          <a:p>
            <a:pPr>
              <a:spcBef>
                <a:spcPct val="50000"/>
              </a:spcBef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ตัวเชื่อมต่อหักมุม 13"/>
          <p:cNvCxnSpPr>
            <a:stCxn id="38" idx="2"/>
          </p:cNvCxnSpPr>
          <p:nvPr/>
        </p:nvCxnSpPr>
        <p:spPr>
          <a:xfrm rot="16200000" flipH="1">
            <a:off x="2735262" y="2005013"/>
            <a:ext cx="1165225" cy="254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รูปร่าง 16"/>
          <p:cNvCxnSpPr>
            <a:stCxn id="35" idx="3"/>
            <a:endCxn id="38" idx="1"/>
          </p:cNvCxnSpPr>
          <p:nvPr/>
        </p:nvCxnSpPr>
        <p:spPr>
          <a:xfrm flipV="1">
            <a:off x="1552575" y="1168400"/>
            <a:ext cx="1071563" cy="20224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หักมุม 18"/>
          <p:cNvCxnSpPr>
            <a:stCxn id="35" idx="3"/>
          </p:cNvCxnSpPr>
          <p:nvPr/>
        </p:nvCxnSpPr>
        <p:spPr>
          <a:xfrm flipV="1">
            <a:off x="1552575" y="3098800"/>
            <a:ext cx="1071563" cy="920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สี่เหลี่ยมผืนผ้า 39"/>
          <p:cNvSpPr/>
          <p:nvPr/>
        </p:nvSpPr>
        <p:spPr>
          <a:xfrm>
            <a:off x="1048042" y="5357827"/>
            <a:ext cx="185738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FreesiaUPC" pitchFamily="34" charset="-34"/>
                <a:cs typeface="FreesiaUPC" pitchFamily="34" charset="-34"/>
              </a:rPr>
              <a:t>DOF</a:t>
            </a:r>
            <a:endParaRPr lang="th-TH" sz="24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สี่เหลี่ยมผืนผ้า 41"/>
          <p:cNvSpPr/>
          <p:nvPr/>
        </p:nvSpPr>
        <p:spPr>
          <a:xfrm>
            <a:off x="5553084" y="2143117"/>
            <a:ext cx="207170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FreesiaUPC" pitchFamily="34" charset="-34"/>
                <a:cs typeface="FreesiaUPC" pitchFamily="34" charset="-34"/>
              </a:rPr>
              <a:t>Processing Plant</a:t>
            </a:r>
            <a:endParaRPr lang="th-TH" sz="24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9" name="สี่เหลี่ยมผืนผ้า 42"/>
          <p:cNvSpPr/>
          <p:nvPr/>
        </p:nvSpPr>
        <p:spPr>
          <a:xfrm>
            <a:off x="5553075" y="885825"/>
            <a:ext cx="2143125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FreesiaUPC" pitchFamily="34" charset="-34"/>
                <a:cs typeface="FreesiaUPC" pitchFamily="34" charset="-34"/>
              </a:rPr>
              <a:t>Export to</a:t>
            </a: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b="1" dirty="0">
                <a:latin typeface="FreesiaUPC" pitchFamily="34" charset="-34"/>
                <a:cs typeface="FreesiaUPC" pitchFamily="34" charset="-34"/>
              </a:rPr>
              <a:t>EU</a:t>
            </a:r>
            <a:endParaRPr lang="th-TH" sz="2400" b="1" dirty="0">
              <a:latin typeface="FreesiaUPC" pitchFamily="34" charset="-34"/>
              <a:cs typeface="FreesiaUPC" pitchFamily="34" charset="-34"/>
            </a:endParaRPr>
          </a:p>
        </p:txBody>
      </p:sp>
      <p:grpSp>
        <p:nvGrpSpPr>
          <p:cNvPr id="35851" name="กลุ่ม 146"/>
          <p:cNvGrpSpPr>
            <a:grpSpLocks/>
          </p:cNvGrpSpPr>
          <p:nvPr/>
        </p:nvGrpSpPr>
        <p:grpSpPr bwMode="auto">
          <a:xfrm>
            <a:off x="4184650" y="2373313"/>
            <a:ext cx="1376363" cy="798512"/>
            <a:chOff x="4572000" y="2373949"/>
            <a:chExt cx="1285884" cy="725392"/>
          </a:xfrm>
        </p:grpSpPr>
        <p:cxnSp>
          <p:nvCxnSpPr>
            <p:cNvPr id="11" name="ตัวเชื่อมต่อหักมุม 82"/>
            <p:cNvCxnSpPr/>
            <p:nvPr/>
          </p:nvCxnSpPr>
          <p:spPr>
            <a:xfrm flipV="1">
              <a:off x="4572000" y="2373949"/>
              <a:ext cx="1285884" cy="72539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874" name="TextBox 97"/>
            <p:cNvSpPr txBox="1">
              <a:spLocks noChangeArrowheads="1"/>
            </p:cNvSpPr>
            <p:nvPr/>
          </p:nvSpPr>
          <p:spPr bwMode="auto">
            <a:xfrm>
              <a:off x="4929191" y="2500306"/>
              <a:ext cx="548428" cy="335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FreesiaUPC" pitchFamily="34" charset="-34"/>
                  <a:ea typeface="TH SarabunPSK"/>
                  <a:cs typeface="FreesiaUPC" pitchFamily="34" charset="-34"/>
                </a:rPr>
                <a:t>MCPD</a:t>
              </a:r>
              <a:endParaRPr lang="th-TH">
                <a:latin typeface="FreesiaUPC" pitchFamily="34" charset="-34"/>
                <a:ea typeface="TH SarabunPSK"/>
                <a:cs typeface="FreesiaUPC" pitchFamily="34" charset="-34"/>
              </a:endParaRPr>
            </a:p>
          </p:txBody>
        </p:sp>
      </p:grpSp>
      <p:grpSp>
        <p:nvGrpSpPr>
          <p:cNvPr id="35852" name="กลุ่ม 145"/>
          <p:cNvGrpSpPr>
            <a:grpSpLocks/>
          </p:cNvGrpSpPr>
          <p:nvPr/>
        </p:nvGrpSpPr>
        <p:grpSpPr bwMode="auto">
          <a:xfrm>
            <a:off x="1890713" y="1457325"/>
            <a:ext cx="1720850" cy="3894138"/>
            <a:chOff x="2195458" y="1547795"/>
            <a:chExt cx="1332189" cy="3810032"/>
          </a:xfrm>
        </p:grpSpPr>
        <p:cxnSp>
          <p:nvCxnSpPr>
            <p:cNvPr id="29" name="ตัวเชื่อมต่อหักมุม 60"/>
            <p:cNvCxnSpPr>
              <a:stCxn id="38" idx="2"/>
            </p:cNvCxnSpPr>
            <p:nvPr/>
          </p:nvCxnSpPr>
          <p:spPr>
            <a:xfrm rot="5400000">
              <a:off x="788170" y="2955083"/>
              <a:ext cx="3810032" cy="995455"/>
            </a:xfrm>
            <a:prstGeom prst="bentConnector3">
              <a:avLst>
                <a:gd name="adj1" fmla="val 67620"/>
              </a:avLst>
            </a:prstGeom>
            <a:ln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872" name="TextBox 135"/>
            <p:cNvSpPr txBox="1">
              <a:spLocks noChangeArrowheads="1"/>
            </p:cNvSpPr>
            <p:nvPr/>
          </p:nvSpPr>
          <p:spPr bwMode="auto">
            <a:xfrm>
              <a:off x="2500298" y="4143380"/>
              <a:ext cx="1027349" cy="36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FreesiaUPC" pitchFamily="34" charset="-34"/>
                  <a:ea typeface="TH SarabunPSK"/>
                  <a:cs typeface="FreesiaUPC" pitchFamily="34" charset="-34"/>
                </a:rPr>
                <a:t>MCTD &amp; Logbook</a:t>
              </a:r>
              <a:endParaRPr lang="th-TH">
                <a:latin typeface="FreesiaUPC" pitchFamily="34" charset="-34"/>
                <a:ea typeface="TH SarabunPSK"/>
                <a:cs typeface="FreesiaUPC" pitchFamily="34" charset="-34"/>
              </a:endParaRPr>
            </a:p>
          </p:txBody>
        </p:sp>
      </p:grpSp>
      <p:grpSp>
        <p:nvGrpSpPr>
          <p:cNvPr id="35853" name="กลุ่ม 144"/>
          <p:cNvGrpSpPr>
            <a:grpSpLocks/>
          </p:cNvGrpSpPr>
          <p:nvPr/>
        </p:nvGrpSpPr>
        <p:grpSpPr bwMode="auto">
          <a:xfrm>
            <a:off x="762000" y="3514725"/>
            <a:ext cx="738188" cy="2105025"/>
            <a:chOff x="1010090" y="3737550"/>
            <a:chExt cx="737708" cy="1881885"/>
          </a:xfrm>
        </p:grpSpPr>
        <p:cxnSp>
          <p:nvCxnSpPr>
            <p:cNvPr id="32" name="รูปร่าง 93"/>
            <p:cNvCxnSpPr>
              <a:stCxn id="35" idx="2"/>
            </p:cNvCxnSpPr>
            <p:nvPr/>
          </p:nvCxnSpPr>
          <p:spPr>
            <a:xfrm rot="16200000" flipH="1">
              <a:off x="201618" y="4553955"/>
              <a:ext cx="1881885" cy="249075"/>
            </a:xfrm>
            <a:prstGeom prst="bentConnector2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5870" name="TextBox 136"/>
            <p:cNvSpPr txBox="1">
              <a:spLocks noChangeArrowheads="1"/>
            </p:cNvSpPr>
            <p:nvPr/>
          </p:nvSpPr>
          <p:spPr bwMode="auto">
            <a:xfrm>
              <a:off x="1010090" y="4114694"/>
              <a:ext cx="737708" cy="330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FreesiaUPC" pitchFamily="34" charset="-34"/>
                  <a:ea typeface="TH SarabunPSK"/>
                  <a:cs typeface="FreesiaUPC" pitchFamily="34" charset="-34"/>
                </a:rPr>
                <a:t>Logbook</a:t>
              </a:r>
              <a:endParaRPr lang="th-TH">
                <a:latin typeface="FreesiaUPC" pitchFamily="34" charset="-34"/>
                <a:ea typeface="TH SarabunPSK"/>
                <a:cs typeface="FreesiaUPC" pitchFamily="34" charset="-34"/>
              </a:endParaRPr>
            </a:p>
          </p:txBody>
        </p:sp>
      </p:grpSp>
      <p:grpSp>
        <p:nvGrpSpPr>
          <p:cNvPr id="35854" name="กลุ่ม 142"/>
          <p:cNvGrpSpPr>
            <a:grpSpLocks/>
          </p:cNvGrpSpPr>
          <p:nvPr/>
        </p:nvGrpSpPr>
        <p:grpSpPr bwMode="auto">
          <a:xfrm>
            <a:off x="481013" y="2286000"/>
            <a:ext cx="1284287" cy="1450975"/>
            <a:chOff x="785786" y="2285992"/>
            <a:chExt cx="1284544" cy="1451559"/>
          </a:xfrm>
        </p:grpSpPr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786" y="2643182"/>
              <a:ext cx="1071570" cy="10943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868" name="TextBox 137"/>
            <p:cNvSpPr txBox="1">
              <a:spLocks noChangeArrowheads="1"/>
            </p:cNvSpPr>
            <p:nvPr/>
          </p:nvSpPr>
          <p:spPr bwMode="auto">
            <a:xfrm>
              <a:off x="928662" y="2285992"/>
              <a:ext cx="1141668" cy="369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FreesiaUPC" pitchFamily="34" charset="-34"/>
                  <a:ea typeface="TH SarabunPSK"/>
                  <a:cs typeface="FreesiaUPC" pitchFamily="34" charset="-34"/>
                </a:rPr>
                <a:t>Fishing Vessel</a:t>
              </a:r>
              <a:endParaRPr lang="th-TH">
                <a:latin typeface="FreesiaUPC" pitchFamily="34" charset="-34"/>
                <a:ea typeface="TH SarabunPSK"/>
                <a:cs typeface="FreesiaUPC" pitchFamily="34" charset="-34"/>
              </a:endParaRPr>
            </a:p>
          </p:txBody>
        </p:sp>
      </p:grpSp>
      <p:grpSp>
        <p:nvGrpSpPr>
          <p:cNvPr id="35855" name="กลุ่ม 143"/>
          <p:cNvGrpSpPr>
            <a:grpSpLocks/>
          </p:cNvGrpSpPr>
          <p:nvPr/>
        </p:nvGrpSpPr>
        <p:grpSpPr bwMode="auto">
          <a:xfrm>
            <a:off x="2624138" y="787400"/>
            <a:ext cx="1266825" cy="1154113"/>
            <a:chOff x="2928926" y="785794"/>
            <a:chExt cx="1267326" cy="1155175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28926" y="785794"/>
              <a:ext cx="1133923" cy="7627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866" name="TextBox 138"/>
            <p:cNvSpPr txBox="1">
              <a:spLocks noChangeArrowheads="1"/>
            </p:cNvSpPr>
            <p:nvPr/>
          </p:nvSpPr>
          <p:spPr bwMode="auto">
            <a:xfrm>
              <a:off x="3571868" y="1571612"/>
              <a:ext cx="624384" cy="369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FreesiaUPC" pitchFamily="34" charset="-34"/>
                  <a:ea typeface="TH SarabunPSK"/>
                  <a:cs typeface="FreesiaUPC" pitchFamily="34" charset="-34"/>
                </a:rPr>
                <a:t>Carrier</a:t>
              </a:r>
              <a:endParaRPr lang="th-TH">
                <a:latin typeface="FreesiaUPC" pitchFamily="34" charset="-34"/>
                <a:ea typeface="TH SarabunPSK"/>
                <a:cs typeface="FreesiaUPC" pitchFamily="34" charset="-34"/>
              </a:endParaRPr>
            </a:p>
          </p:txBody>
        </p:sp>
      </p:grpSp>
      <p:sp>
        <p:nvSpPr>
          <p:cNvPr id="40" name="สี่เหลี่ยมผืนผ้า 43"/>
          <p:cNvSpPr/>
          <p:nvPr/>
        </p:nvSpPr>
        <p:spPr>
          <a:xfrm>
            <a:off x="2624126" y="2714622"/>
            <a:ext cx="164307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FreesiaUPC" pitchFamily="34" charset="-34"/>
                <a:cs typeface="FreesiaUPC" pitchFamily="34" charset="-34"/>
              </a:rPr>
              <a:t>Fish Trader</a:t>
            </a:r>
            <a:endParaRPr lang="th-TH" sz="2400" b="1" dirty="0">
              <a:latin typeface="FreesiaUPC" pitchFamily="34" charset="-34"/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2000" dirty="0">
                <a:latin typeface="FreesiaUPC" pitchFamily="34" charset="-34"/>
                <a:cs typeface="FreesiaUPC" pitchFamily="34" charset="-34"/>
              </a:rPr>
              <a:t>MCPD</a:t>
            </a:r>
            <a:r>
              <a:rPr lang="en-US" sz="2000" dirty="0">
                <a:latin typeface="FreesiaUPC" pitchFamily="34" charset="-34"/>
                <a:cs typeface="FreesiaUPC" pitchFamily="34" charset="-34"/>
              </a:rPr>
              <a:t>)</a:t>
            </a:r>
            <a:endParaRPr lang="th-TH" sz="20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7" name="แผนผังลำดับงาน: เอกสาร 164">
            <a:hlinkClick r:id="rId4" action="ppaction://hlinkfile"/>
          </p:cNvPr>
          <p:cNvSpPr/>
          <p:nvPr/>
        </p:nvSpPr>
        <p:spPr>
          <a:xfrm>
            <a:off x="1250950" y="3257550"/>
            <a:ext cx="285750" cy="285750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8" name="แผนผังลำดับงาน: เอกสาร 165">
            <a:hlinkClick r:id="rId5" action="ppaction://hlinkfile"/>
          </p:cNvPr>
          <p:cNvSpPr/>
          <p:nvPr/>
        </p:nvSpPr>
        <p:spPr>
          <a:xfrm>
            <a:off x="4124325" y="2644775"/>
            <a:ext cx="285750" cy="28575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7" name="Rectangle 56"/>
          <p:cNvSpPr/>
          <p:nvPr/>
        </p:nvSpPr>
        <p:spPr>
          <a:xfrm>
            <a:off x="306388" y="20638"/>
            <a:ext cx="7923212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Schoolbook" pitchFamily="18" charset="0"/>
                <a:cs typeface="FreesiaUPC" pitchFamily="34" charset="-34"/>
              </a:rPr>
              <a:t>Combat IUU Fishing 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Century Schoolbook" pitchFamily="18" charset="0"/>
              <a:cs typeface="FreesiaUPC" pitchFamily="34" charset="-34"/>
            </a:endParaRPr>
          </a:p>
        </p:txBody>
      </p:sp>
      <p:cxnSp>
        <p:nvCxnSpPr>
          <p:cNvPr id="70" name="ตัวเชื่อมต่อหักมุม 69"/>
          <p:cNvCxnSpPr>
            <a:stCxn id="0" idx="0"/>
            <a:endCxn id="9" idx="2"/>
          </p:cNvCxnSpPr>
          <p:nvPr/>
        </p:nvCxnSpPr>
        <p:spPr>
          <a:xfrm rot="5400000" flipH="1" flipV="1">
            <a:off x="6209507" y="1727994"/>
            <a:ext cx="795337" cy="349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ตัวเชื่อมต่อหักมุม 71"/>
          <p:cNvCxnSpPr/>
          <p:nvPr/>
        </p:nvCxnSpPr>
        <p:spPr>
          <a:xfrm flipV="1">
            <a:off x="2928938" y="1971675"/>
            <a:ext cx="3571875" cy="3686175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864" name="TextBox 128"/>
          <p:cNvSpPr txBox="1">
            <a:spLocks noChangeArrowheads="1"/>
          </p:cNvSpPr>
          <p:nvPr/>
        </p:nvSpPr>
        <p:spPr bwMode="auto">
          <a:xfrm>
            <a:off x="4286250" y="3857625"/>
            <a:ext cx="97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FreesiaUPC" pitchFamily="34" charset="-34"/>
                <a:ea typeface="TH SarabunPSK"/>
                <a:cs typeface="FreesiaUPC" pitchFamily="34" charset="-34"/>
              </a:rPr>
              <a:t>Catch Cert. </a:t>
            </a:r>
            <a:endParaRPr lang="th-TH">
              <a:latin typeface="FreesiaUPC" pitchFamily="34" charset="-34"/>
              <a:ea typeface="TH SarabunPSK"/>
              <a:cs typeface="Freesia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169</Words>
  <Application>Microsoft Office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Calibri</vt:lpstr>
      <vt:lpstr>Arial</vt:lpstr>
      <vt:lpstr>Century Schoolbook</vt:lpstr>
      <vt:lpstr>Wingdings</vt:lpstr>
      <vt:lpstr>Wingdings 2</vt:lpstr>
      <vt:lpstr>Cordia New</vt:lpstr>
      <vt:lpstr>KodchiangUPC</vt:lpstr>
      <vt:lpstr>FreesiaUPC</vt:lpstr>
      <vt:lpstr>TH SarabunPSK</vt:lpstr>
      <vt:lpstr>Angsana New</vt:lpstr>
      <vt:lpstr>Office Theme</vt:lpstr>
      <vt:lpstr>Oriel</vt:lpstr>
      <vt:lpstr>Oriel</vt:lpstr>
      <vt:lpstr>Oriel</vt:lpstr>
      <vt:lpstr>Oriel</vt:lpstr>
      <vt:lpstr>Oriel</vt:lpstr>
      <vt:lpstr>Oriel</vt:lpstr>
      <vt:lpstr>Oriel</vt:lpstr>
      <vt:lpstr>Microsoft Excel Chart</vt:lpstr>
      <vt:lpstr>SUSTAINABLE FISHERIES DEVELOPMENT </vt:lpstr>
      <vt:lpstr>Slide 2</vt:lpstr>
      <vt:lpstr>Fishing Vessel</vt:lpstr>
      <vt:lpstr>Slide 4</vt:lpstr>
      <vt:lpstr>Main Fishing Gear</vt:lpstr>
      <vt:lpstr>Law Enforcement</vt:lpstr>
      <vt:lpstr>Fisheries Management  (Input Control)</vt:lpstr>
      <vt:lpstr>Slide 8</vt:lpstr>
      <vt:lpstr>Slide 9</vt:lpstr>
      <vt:lpstr>ฃ</vt:lpstr>
      <vt:lpstr>Fishmeal Traceability Scheme</vt:lpstr>
      <vt:lpstr>Slide 12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ข้อมูลประกอบการพิจารณา</dc:title>
  <dc:creator>Pavilion</dc:creator>
  <cp:lastModifiedBy>User D</cp:lastModifiedBy>
  <cp:revision>97</cp:revision>
  <dcterms:created xsi:type="dcterms:W3CDTF">2013-10-22T07:36:14Z</dcterms:created>
  <dcterms:modified xsi:type="dcterms:W3CDTF">2014-11-11T17:22:38Z</dcterms:modified>
</cp:coreProperties>
</file>